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628" r:id="rId2"/>
    <p:sldId id="356" r:id="rId3"/>
    <p:sldId id="452" r:id="rId4"/>
    <p:sldId id="497" r:id="rId5"/>
    <p:sldId id="624" r:id="rId6"/>
    <p:sldId id="503" r:id="rId7"/>
    <p:sldId id="510" r:id="rId8"/>
    <p:sldId id="511" r:id="rId9"/>
    <p:sldId id="515" r:id="rId10"/>
    <p:sldId id="512" r:id="rId11"/>
    <p:sldId id="516" r:id="rId12"/>
    <p:sldId id="517" r:id="rId13"/>
    <p:sldId id="519" r:id="rId14"/>
    <p:sldId id="518" r:id="rId15"/>
    <p:sldId id="501" r:id="rId16"/>
    <p:sldId id="502" r:id="rId17"/>
    <p:sldId id="520" r:id="rId18"/>
    <p:sldId id="521" r:id="rId19"/>
    <p:sldId id="524" r:id="rId20"/>
    <p:sldId id="525" r:id="rId21"/>
    <p:sldId id="528" r:id="rId22"/>
    <p:sldId id="529" r:id="rId23"/>
    <p:sldId id="530" r:id="rId24"/>
    <p:sldId id="531" r:id="rId25"/>
    <p:sldId id="532" r:id="rId26"/>
    <p:sldId id="534" r:id="rId27"/>
    <p:sldId id="535" r:id="rId28"/>
    <p:sldId id="568" r:id="rId29"/>
    <p:sldId id="536" r:id="rId30"/>
    <p:sldId id="537" r:id="rId31"/>
    <p:sldId id="538" r:id="rId32"/>
    <p:sldId id="594" r:id="rId33"/>
    <p:sldId id="539" r:id="rId34"/>
    <p:sldId id="543" r:id="rId35"/>
    <p:sldId id="544" r:id="rId36"/>
    <p:sldId id="545" r:id="rId37"/>
    <p:sldId id="546" r:id="rId38"/>
    <p:sldId id="547" r:id="rId39"/>
    <p:sldId id="571" r:id="rId40"/>
    <p:sldId id="572" r:id="rId41"/>
    <p:sldId id="548" r:id="rId42"/>
    <p:sldId id="596" r:id="rId43"/>
    <p:sldId id="549" r:id="rId44"/>
    <p:sldId id="550" r:id="rId45"/>
    <p:sldId id="551" r:id="rId46"/>
    <p:sldId id="597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8" r:id="rId62"/>
    <p:sldId id="552" r:id="rId63"/>
    <p:sldId id="626" r:id="rId64"/>
    <p:sldId id="627" r:id="rId65"/>
    <p:sldId id="629" r:id="rId66"/>
    <p:sldId id="630" r:id="rId67"/>
    <p:sldId id="625" r:id="rId68"/>
    <p:sldId id="553" r:id="rId69"/>
    <p:sldId id="613" r:id="rId70"/>
    <p:sldId id="614" r:id="rId71"/>
    <p:sldId id="615" r:id="rId72"/>
    <p:sldId id="558" r:id="rId73"/>
    <p:sldId id="559" r:id="rId74"/>
    <p:sldId id="561" r:id="rId75"/>
    <p:sldId id="562" r:id="rId76"/>
    <p:sldId id="564" r:id="rId77"/>
    <p:sldId id="565" r:id="rId78"/>
    <p:sldId id="566" r:id="rId79"/>
    <p:sldId id="273" r:id="rId80"/>
  </p:sldIdLst>
  <p:sldSz cx="12192000" cy="6858000"/>
  <p:notesSz cx="7105650" cy="10236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B4C9DEA-71D1-43D3-8135-BE5E7DAE26BA}">
          <p14:sldIdLst>
            <p14:sldId id="628"/>
          </p14:sldIdLst>
        </p14:section>
        <p14:section name="Contents" id="{DF9580A8-35CC-4E17-B434-AE1F7F1DC377}">
          <p14:sldIdLst>
            <p14:sldId id="356"/>
            <p14:sldId id="452"/>
            <p14:sldId id="497"/>
            <p14:sldId id="624"/>
            <p14:sldId id="503"/>
            <p14:sldId id="510"/>
            <p14:sldId id="511"/>
            <p14:sldId id="515"/>
            <p14:sldId id="512"/>
            <p14:sldId id="516"/>
            <p14:sldId id="517"/>
            <p14:sldId id="519"/>
            <p14:sldId id="518"/>
            <p14:sldId id="501"/>
            <p14:sldId id="502"/>
            <p14:sldId id="520"/>
            <p14:sldId id="521"/>
            <p14:sldId id="524"/>
            <p14:sldId id="525"/>
            <p14:sldId id="528"/>
            <p14:sldId id="529"/>
            <p14:sldId id="530"/>
            <p14:sldId id="531"/>
            <p14:sldId id="532"/>
            <p14:sldId id="534"/>
            <p14:sldId id="535"/>
            <p14:sldId id="568"/>
            <p14:sldId id="536"/>
            <p14:sldId id="537"/>
            <p14:sldId id="538"/>
            <p14:sldId id="594"/>
            <p14:sldId id="539"/>
            <p14:sldId id="543"/>
            <p14:sldId id="544"/>
            <p14:sldId id="545"/>
            <p14:sldId id="546"/>
            <p14:sldId id="547"/>
            <p14:sldId id="571"/>
            <p14:sldId id="572"/>
            <p14:sldId id="548"/>
            <p14:sldId id="596"/>
            <p14:sldId id="549"/>
            <p14:sldId id="550"/>
            <p14:sldId id="551"/>
            <p14:sldId id="597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8"/>
            <p14:sldId id="552"/>
            <p14:sldId id="626"/>
            <p14:sldId id="627"/>
            <p14:sldId id="629"/>
            <p14:sldId id="630"/>
            <p14:sldId id="625"/>
            <p14:sldId id="553"/>
            <p14:sldId id="613"/>
            <p14:sldId id="614"/>
            <p14:sldId id="615"/>
            <p14:sldId id="558"/>
            <p14:sldId id="559"/>
            <p14:sldId id="561"/>
            <p14:sldId id="562"/>
            <p14:sldId id="564"/>
            <p14:sldId id="565"/>
            <p14:sldId id="566"/>
          </p14:sldIdLst>
        </p14:section>
        <p14:section name="EOD" id="{012A0EB0-A01B-4B05-8F2B-DCFEAE48942C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  <p15:guide id="4" orient="horz" pos="3974" userDrawn="1">
          <p15:clr>
            <a:srgbClr val="5ACBF0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심 영석" initials="심영" lastIdx="1" clrIdx="0">
    <p:extLst>
      <p:ext uri="{19B8F6BF-5375-455C-9EA6-DF929625EA0E}">
        <p15:presenceInfo xmlns:p15="http://schemas.microsoft.com/office/powerpoint/2012/main" userId="daeb728ad3b790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404040"/>
    <a:srgbClr val="0070C0"/>
    <a:srgbClr val="D6DCE5"/>
    <a:srgbClr val="59448B"/>
    <a:srgbClr val="F1F1F1"/>
    <a:srgbClr val="F9F9F9"/>
    <a:srgbClr val="D7D7D7"/>
    <a:srgbClr val="F5F5F5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8E463A-BC49-214F-A5DB-4B8344190C3A}" v="54" dt="2025-12-11T04:56:46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 autoAdjust="0"/>
    <p:restoredTop sz="92789" autoAdjust="0"/>
  </p:normalViewPr>
  <p:slideViewPr>
    <p:cSldViewPr snapToGrid="0" showGuides="1">
      <p:cViewPr>
        <p:scale>
          <a:sx n="120" d="100"/>
          <a:sy n="120" d="100"/>
        </p:scale>
        <p:origin x="880" y="152"/>
      </p:cViewPr>
      <p:guideLst>
        <p:guide pos="3840"/>
        <p:guide orient="horz" pos="2137"/>
        <p:guide orient="horz" pos="3974"/>
        <p:guide orient="horz" pos="1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8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suk Shim" userId="204c76098c81fba8" providerId="LiveId" clId="{A253E126-FC74-57B8-8E67-398854A3A326}"/>
    <pc:docChg chg="undo custSel addSld delSld modSld modMainMaster modSection modNotesMaster">
      <pc:chgData name="Youngsuk Shim" userId="204c76098c81fba8" providerId="LiveId" clId="{A253E126-FC74-57B8-8E67-398854A3A326}" dt="2025-12-11T05:04:24.934" v="585" actId="20577"/>
      <pc:docMkLst>
        <pc:docMk/>
      </pc:docMkLst>
      <pc:sldChg chg="modSp">
        <pc:chgData name="Youngsuk Shim" userId="204c76098c81fba8" providerId="LiveId" clId="{A253E126-FC74-57B8-8E67-398854A3A326}" dt="2025-12-11T00:42:29.751" v="3"/>
        <pc:sldMkLst>
          <pc:docMk/>
          <pc:sldMk cId="2560984466" sldId="273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2560984466" sldId="273"/>
            <ac:spMk id="2" creationId="{014E33F8-EBB7-4BAD-9A66-688F1C3BCED8}"/>
          </ac:spMkLst>
        </pc:spChg>
        <pc:spChg chg="mod">
          <ac:chgData name="Youngsuk Shim" userId="204c76098c81fba8" providerId="LiveId" clId="{A253E126-FC74-57B8-8E67-398854A3A326}" dt="2025-12-11T00:42:29.751" v="3"/>
          <ac:spMkLst>
            <pc:docMk/>
            <pc:sldMk cId="2560984466" sldId="273"/>
            <ac:spMk id="3" creationId="{CC4CAA69-8C70-4D64-914C-16C78A6DDFB9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3736753889" sldId="356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3736753889" sldId="356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3:17.299" v="8"/>
        <pc:sldMkLst>
          <pc:docMk/>
          <pc:sldMk cId="607724072" sldId="452"/>
        </pc:sldMkLst>
        <pc:spChg chg="mod">
          <ac:chgData name="Youngsuk Shim" userId="204c76098c81fba8" providerId="LiveId" clId="{A253E126-FC74-57B8-8E67-398854A3A326}" dt="2025-12-11T00:43:17.299" v="8"/>
          <ac:spMkLst>
            <pc:docMk/>
            <pc:sldMk cId="607724072" sldId="452"/>
            <ac:spMk id="3" creationId="{A79D1199-5622-486F-A580-79186A28A884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607724072" sldId="452"/>
            <ac:graphicFrameMk id="4" creationId="{EE77326A-FE92-461A-8891-B4E12822E8BF}"/>
          </ac:graphicFrameMkLst>
        </pc:graphicFrameChg>
      </pc:sldChg>
      <pc:sldChg chg="modSp mod">
        <pc:chgData name="Youngsuk Shim" userId="204c76098c81fba8" providerId="LiveId" clId="{A253E126-FC74-57B8-8E67-398854A3A326}" dt="2025-12-11T00:44:14.518" v="14" actId="1076"/>
        <pc:sldMkLst>
          <pc:docMk/>
          <pc:sldMk cId="960688589" sldId="497"/>
        </pc:sldMkLst>
        <pc:spChg chg="mod">
          <ac:chgData name="Youngsuk Shim" userId="204c76098c81fba8" providerId="LiveId" clId="{A253E126-FC74-57B8-8E67-398854A3A326}" dt="2025-12-11T00:43:35.719" v="9" actId="14100"/>
          <ac:spMkLst>
            <pc:docMk/>
            <pc:sldMk cId="960688589" sldId="497"/>
            <ac:spMk id="5" creationId="{7A8B29C5-12FB-4E25-8F7B-14BB0DCD04C0}"/>
          </ac:spMkLst>
        </pc:spChg>
        <pc:spChg chg="mod">
          <ac:chgData name="Youngsuk Shim" userId="204c76098c81fba8" providerId="LiveId" clId="{A253E126-FC74-57B8-8E67-398854A3A326}" dt="2025-12-11T00:43:47.247" v="10" actId="1076"/>
          <ac:spMkLst>
            <pc:docMk/>
            <pc:sldMk cId="960688589" sldId="497"/>
            <ac:spMk id="6" creationId="{986D53AA-70F2-40BC-99B0-C9219B640A8C}"/>
          </ac:spMkLst>
        </pc:spChg>
        <pc:spChg chg="mod">
          <ac:chgData name="Youngsuk Shim" userId="204c76098c81fba8" providerId="LiveId" clId="{A253E126-FC74-57B8-8E67-398854A3A326}" dt="2025-12-11T00:43:56.629" v="11" actId="14100"/>
          <ac:spMkLst>
            <pc:docMk/>
            <pc:sldMk cId="960688589" sldId="497"/>
            <ac:spMk id="7" creationId="{56DB0FB6-FF0A-4478-A238-1D499279FE15}"/>
          </ac:spMkLst>
        </pc:spChg>
        <pc:spChg chg="mod">
          <ac:chgData name="Youngsuk Shim" userId="204c76098c81fba8" providerId="LiveId" clId="{A253E126-FC74-57B8-8E67-398854A3A326}" dt="2025-12-11T00:44:04.118" v="12" actId="1076"/>
          <ac:spMkLst>
            <pc:docMk/>
            <pc:sldMk cId="960688589" sldId="497"/>
            <ac:spMk id="8" creationId="{851651E6-B7B5-4811-89C5-641BF0DF4B4D}"/>
          </ac:spMkLst>
        </pc:spChg>
        <pc:spChg chg="mod">
          <ac:chgData name="Youngsuk Shim" userId="204c76098c81fba8" providerId="LiveId" clId="{A253E126-FC74-57B8-8E67-398854A3A326}" dt="2025-12-11T00:44:08.133" v="13" actId="1076"/>
          <ac:spMkLst>
            <pc:docMk/>
            <pc:sldMk cId="960688589" sldId="497"/>
            <ac:spMk id="9" creationId="{CBA26863-E6A0-47F9-9F92-1500035EEA1D}"/>
          </ac:spMkLst>
        </pc:spChg>
        <pc:spChg chg="mod">
          <ac:chgData name="Youngsuk Shim" userId="204c76098c81fba8" providerId="LiveId" clId="{A253E126-FC74-57B8-8E67-398854A3A326}" dt="2025-12-11T00:44:14.518" v="14" actId="1076"/>
          <ac:spMkLst>
            <pc:docMk/>
            <pc:sldMk cId="960688589" sldId="497"/>
            <ac:spMk id="10" creationId="{9C84EE02-7D47-4717-97F5-4A2CE8595B7F}"/>
          </ac:spMkLst>
        </pc:spChg>
        <pc:spChg chg="mod">
          <ac:chgData name="Youngsuk Shim" userId="204c76098c81fba8" providerId="LiveId" clId="{A253E126-FC74-57B8-8E67-398854A3A326}" dt="2025-12-11T00:44:14.518" v="14" actId="1076"/>
          <ac:spMkLst>
            <pc:docMk/>
            <pc:sldMk cId="960688589" sldId="497"/>
            <ac:spMk id="11" creationId="{AD84465A-8C73-417F-8C09-DF3177CDF33E}"/>
          </ac:spMkLst>
        </pc:spChg>
        <pc:spChg chg="mod">
          <ac:chgData name="Youngsuk Shim" userId="204c76098c81fba8" providerId="LiveId" clId="{A253E126-FC74-57B8-8E67-398854A3A326}" dt="2025-12-11T00:43:47.247" v="10" actId="1076"/>
          <ac:spMkLst>
            <pc:docMk/>
            <pc:sldMk cId="960688589" sldId="497"/>
            <ac:spMk id="15" creationId="{B6C24A33-EE70-4A1D-8D07-E3D2EAB3E1E8}"/>
          </ac:spMkLst>
        </pc:spChg>
        <pc:cxnChg chg="mod">
          <ac:chgData name="Youngsuk Shim" userId="204c76098c81fba8" providerId="LiveId" clId="{A253E126-FC74-57B8-8E67-398854A3A326}" dt="2025-12-11T00:44:04.118" v="12" actId="1076"/>
          <ac:cxnSpMkLst>
            <pc:docMk/>
            <pc:sldMk cId="960688589" sldId="497"/>
            <ac:cxnSpMk id="12" creationId="{0CDA215C-2841-462A-8536-902A67940B1D}"/>
          </ac:cxnSpMkLst>
        </pc:cxnChg>
        <pc:cxnChg chg="mod">
          <ac:chgData name="Youngsuk Shim" userId="204c76098c81fba8" providerId="LiveId" clId="{A253E126-FC74-57B8-8E67-398854A3A326}" dt="2025-12-11T00:44:14.518" v="14" actId="1076"/>
          <ac:cxnSpMkLst>
            <pc:docMk/>
            <pc:sldMk cId="960688589" sldId="497"/>
            <ac:cxnSpMk id="13" creationId="{3C0CA3F3-EF4F-485B-858A-B165C192B0FC}"/>
          </ac:cxnSpMkLst>
        </pc:cxnChg>
        <pc:cxnChg chg="mod">
          <ac:chgData name="Youngsuk Shim" userId="204c76098c81fba8" providerId="LiveId" clId="{A253E126-FC74-57B8-8E67-398854A3A326}" dt="2025-12-11T00:43:47.247" v="10" actId="1076"/>
          <ac:cxnSpMkLst>
            <pc:docMk/>
            <pc:sldMk cId="960688589" sldId="497"/>
            <ac:cxnSpMk id="14" creationId="{8C5E3F33-1CCB-462B-A703-16D2FF387744}"/>
          </ac:cxnSpMkLst>
        </pc:cxn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3453678158" sldId="501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3453678158" sldId="501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1487111844" sldId="502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1487111844" sldId="502"/>
            <ac:graphicFrameMk id="6" creationId="{064D5656-D36F-4D91-8654-C1747A31560D}"/>
          </ac:graphicFrameMkLst>
        </pc:graphicFrameChg>
      </pc:sldChg>
      <pc:sldChg chg="modSp">
        <pc:chgData name="Youngsuk Shim" userId="204c76098c81fba8" providerId="LiveId" clId="{A253E126-FC74-57B8-8E67-398854A3A326}" dt="2025-12-11T00:43:17.299" v="8"/>
        <pc:sldMkLst>
          <pc:docMk/>
          <pc:sldMk cId="2208503618" sldId="503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6" creationId="{F5528AC2-873D-4402-B190-F90BE01FA0FB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7" creationId="{0E80383E-6C75-4E0A-AD8B-581FD0D517C8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8" creationId="{8BB2C036-5F9F-4E76-B92B-C901A5ABBCEC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14" creationId="{46991B8A-0C92-4847-A746-9A1840654484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15" creationId="{8FC43910-86B5-4373-A97E-C41311A4C10C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17" creationId="{9662103C-CF9F-4AC3-9322-DAAD241208DC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18" creationId="{813D812B-D239-4C52-8578-36D3B39A44C4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19" creationId="{5D35856E-4864-49FE-983B-3F2EC1439D40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20" creationId="{C1047CA8-FE21-49ED-ADC3-84367C0201F3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2208503618" sldId="503"/>
            <ac:spMk id="21" creationId="{78F13EC9-C643-4693-B369-D38FF0BB4D15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208503618" sldId="503"/>
            <ac:spMk id="22" creationId="{3C07D514-F0C0-4EB3-A984-B243E9538410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3678354796" sldId="510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3678354796" sldId="510"/>
            <ac:spMk id="37" creationId="{0888F152-5A59-473D-A6BE-CB0FBAB68D1B}"/>
          </ac:spMkLst>
        </pc:spChg>
      </pc:sldChg>
      <pc:sldChg chg="addSp modSp">
        <pc:chgData name="Youngsuk Shim" userId="204c76098c81fba8" providerId="LiveId" clId="{A253E126-FC74-57B8-8E67-398854A3A326}" dt="2025-12-11T04:56:41.795" v="531"/>
        <pc:sldMkLst>
          <pc:docMk/>
          <pc:sldMk cId="2495964305" sldId="511"/>
        </pc:sldMkLst>
        <pc:spChg chg="add mod">
          <ac:chgData name="Youngsuk Shim" userId="204c76098c81fba8" providerId="LiveId" clId="{A253E126-FC74-57B8-8E67-398854A3A326}" dt="2025-12-11T04:56:41.795" v="531"/>
          <ac:spMkLst>
            <pc:docMk/>
            <pc:sldMk cId="2495964305" sldId="511"/>
            <ac:spMk id="5" creationId="{0946438D-3E96-EE24-780B-612236B2699D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2495964305" sldId="511"/>
            <ac:graphicFrameMk id="4" creationId="{EE77326A-FE92-461A-8891-B4E12822E8BF}"/>
          </ac:graphicFrameMkLst>
        </pc:graphicFrameChg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2495964305" sldId="511"/>
            <ac:graphicFrameMk id="12" creationId="{D080A887-4C4B-4518-AC79-9722FF915931}"/>
          </ac:graphicFrameMkLst>
        </pc:graphicFrame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2381568158" sldId="512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2381568158" sldId="512"/>
            <ac:spMk id="16" creationId="{C2E8E81F-C468-4FDE-BD32-08BC1639633F}"/>
          </ac:spMkLst>
        </pc:spChg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2381568158" sldId="512"/>
            <ac:graphicFrameMk id="17" creationId="{92652400-F451-499E-A28F-27E9D14AC25F}"/>
          </ac:graphicFrameMkLst>
        </pc:graphicFrame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690886130" sldId="515"/>
        </pc:sldMkLst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690886130" sldId="515"/>
            <ac:graphicFrameMk id="4" creationId="{9BCE4839-BBBD-4DAD-8937-6FC21DD8EC3C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2478233588" sldId="516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2478233588" sldId="516"/>
            <ac:spMk id="37" creationId="{0888F152-5A59-473D-A6BE-CB0FBAB68D1B}"/>
          </ac:spMkLst>
        </pc:spChg>
      </pc:sldChg>
      <pc:sldChg chg="addSp modSp">
        <pc:chgData name="Youngsuk Shim" userId="204c76098c81fba8" providerId="LiveId" clId="{A253E126-FC74-57B8-8E67-398854A3A326}" dt="2025-12-11T04:56:46.630" v="532"/>
        <pc:sldMkLst>
          <pc:docMk/>
          <pc:sldMk cId="3053900158" sldId="517"/>
        </pc:sldMkLst>
        <pc:spChg chg="add mod">
          <ac:chgData name="Youngsuk Shim" userId="204c76098c81fba8" providerId="LiveId" clId="{A253E126-FC74-57B8-8E67-398854A3A326}" dt="2025-12-11T04:56:46.630" v="532"/>
          <ac:spMkLst>
            <pc:docMk/>
            <pc:sldMk cId="3053900158" sldId="517"/>
            <ac:spMk id="5" creationId="{FA2830C7-BE9E-DD43-FCCF-704809FEBCAC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3053900158" sldId="517"/>
            <ac:graphicFrameMk id="4" creationId="{EE77326A-FE92-461A-8891-B4E12822E8BF}"/>
          </ac:graphicFrameMkLst>
        </pc:graphicFrameChg>
      </pc:sldChg>
      <pc:sldChg chg="modSp">
        <pc:chgData name="Youngsuk Shim" userId="204c76098c81fba8" providerId="LiveId" clId="{A253E126-FC74-57B8-8E67-398854A3A326}" dt="2025-12-11T00:43:17.299" v="8"/>
        <pc:sldMkLst>
          <pc:docMk/>
          <pc:sldMk cId="965626030" sldId="518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965626030" sldId="518"/>
            <ac:spMk id="2" creationId="{EA6046C0-1397-43CB-B074-2897DC0D260F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965626030" sldId="518"/>
            <ac:spMk id="5" creationId="{285D6BBB-E006-466C-B97F-486B4D2B4971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965626030" sldId="518"/>
            <ac:spMk id="7" creationId="{D2513BDE-8D04-4661-AD06-B4C5AD405378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965626030" sldId="518"/>
            <ac:spMk id="9" creationId="{26D9272C-65AB-4C61-89D8-468AE6E42DFB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965626030" sldId="518"/>
            <ac:spMk id="18" creationId="{0FB5EFA1-192F-42FA-BAF2-F673A9B507A4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44858870" sldId="519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44858870" sldId="519"/>
            <ac:spMk id="2" creationId="{EA6046C0-1397-43CB-B074-2897DC0D260F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44858870" sldId="519"/>
            <ac:graphicFrameMk id="7" creationId="{DE668768-4D90-4D71-910A-2E57CEDA8406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473200978" sldId="520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473200978" sldId="520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390612868" sldId="521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390612868" sldId="521"/>
            <ac:graphicFrameMk id="5" creationId="{A676DA6F-6E1D-43B5-BA97-AD86B40EA384}"/>
          </ac:graphicFrameMkLst>
        </pc:graphicFrameChg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390612868" sldId="521"/>
            <ac:graphicFrameMk id="7" creationId="{BFE4B5F4-2DCE-4925-B393-327793DA68CC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2003532452" sldId="524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2003532452" sldId="524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2736858994" sldId="525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2736858994" sldId="525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60267217" sldId="528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60267217" sldId="528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2339557087" sldId="529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7" creationId="{C27A727C-3316-4B99-94C7-105DC28FA665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8" creationId="{0350764C-28F0-47D4-B65D-4813CA01C17B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9" creationId="{FC947A92-587E-4AE4-87EB-74357125B061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10" creationId="{8C706F4F-05DB-4F4C-9790-C4CA0477319B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11" creationId="{84FB8816-611E-4C7F-9C8F-406111CFC513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2339557087" sldId="529"/>
            <ac:spMk id="17" creationId="{6AFDA8AA-AA9E-475C-9F5C-E33DBFAFDDC6}"/>
          </ac:spMkLst>
        </pc:spChg>
        <pc:grpChg chg="mod">
          <ac:chgData name="Youngsuk Shim" userId="204c76098c81fba8" providerId="LiveId" clId="{A253E126-FC74-57B8-8E67-398854A3A326}" dt="2025-12-11T00:41:25.370" v="1"/>
          <ac:grpSpMkLst>
            <pc:docMk/>
            <pc:sldMk cId="2339557087" sldId="529"/>
            <ac:grpSpMk id="18" creationId="{13EDEA14-1F20-4853-9D54-021B26FB4138}"/>
          </ac:grpSpMkLst>
        </pc:gr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2339557087" sldId="529"/>
            <ac:graphicFrameMk id="5" creationId="{A676DA6F-6E1D-43B5-BA97-AD86B40EA384}"/>
          </ac:graphicFrameMkLst>
        </pc:graphicFrameChg>
        <pc:cxnChg chg="mod">
          <ac:chgData name="Youngsuk Shim" userId="204c76098c81fba8" providerId="LiveId" clId="{A253E126-FC74-57B8-8E67-398854A3A326}" dt="2025-12-11T00:41:25.370" v="1"/>
          <ac:cxnSpMkLst>
            <pc:docMk/>
            <pc:sldMk cId="2339557087" sldId="529"/>
            <ac:cxnSpMk id="12" creationId="{81DD0611-5A95-414A-BAFC-BEDEED1397E3}"/>
          </ac:cxnSpMkLst>
        </pc:cxnChg>
        <pc:cxnChg chg="mod">
          <ac:chgData name="Youngsuk Shim" userId="204c76098c81fba8" providerId="LiveId" clId="{A253E126-FC74-57B8-8E67-398854A3A326}" dt="2025-12-11T00:41:25.370" v="1"/>
          <ac:cxnSpMkLst>
            <pc:docMk/>
            <pc:sldMk cId="2339557087" sldId="529"/>
            <ac:cxnSpMk id="13" creationId="{9B27BA94-E7DA-40ED-99E9-C87E9336F25B}"/>
          </ac:cxnSpMkLst>
        </pc:cxn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2632253023" sldId="530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2632253023" sldId="530"/>
            <ac:spMk id="8" creationId="{2E192DBE-F3E1-4454-B0BD-2AB91DEFADA8}"/>
          </ac:spMkLst>
        </pc:spChg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2632253023" sldId="530"/>
            <ac:graphicFrameMk id="9" creationId="{106644FE-7E98-46E3-954A-C26ADBDA3DC4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123173488" sldId="531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123173488" sldId="531"/>
            <ac:spMk id="37" creationId="{0888F152-5A59-473D-A6BE-CB0FBAB68D1B}"/>
          </ac:spMkLst>
        </pc:spChg>
      </pc:sldChg>
      <pc:sldChg chg="addSp delSp modSp mod">
        <pc:chgData name="Youngsuk Shim" userId="204c76098c81fba8" providerId="LiveId" clId="{A253E126-FC74-57B8-8E67-398854A3A326}" dt="2025-12-11T05:04:24.934" v="585" actId="20577"/>
        <pc:sldMkLst>
          <pc:docMk/>
          <pc:sldMk cId="4075500943" sldId="532"/>
        </pc:sldMkLst>
        <pc:spChg chg="mod">
          <ac:chgData name="Youngsuk Shim" userId="204c76098c81fba8" providerId="LiveId" clId="{A253E126-FC74-57B8-8E67-398854A3A326}" dt="2025-12-11T05:04:24.934" v="585" actId="20577"/>
          <ac:spMkLst>
            <pc:docMk/>
            <pc:sldMk cId="4075500943" sldId="532"/>
            <ac:spMk id="3" creationId="{A79D1199-5622-486F-A580-79186A28A884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4075500943" sldId="532"/>
            <ac:graphicFrameMk id="5" creationId="{A676DA6F-6E1D-43B5-BA97-AD86B40EA384}"/>
          </ac:graphicFrameMkLst>
        </pc:graphicFrameChg>
        <pc:picChg chg="del">
          <ac:chgData name="Youngsuk Shim" userId="204c76098c81fba8" providerId="LiveId" clId="{A253E126-FC74-57B8-8E67-398854A3A326}" dt="2025-12-11T01:41:41.642" v="33" actId="478"/>
          <ac:picMkLst>
            <pc:docMk/>
            <pc:sldMk cId="4075500943" sldId="532"/>
            <ac:picMk id="6" creationId="{C5FAB23C-40A9-4DC1-BF34-DCFD8FCAB491}"/>
          </ac:picMkLst>
        </pc:picChg>
        <pc:picChg chg="add del">
          <ac:chgData name="Youngsuk Shim" userId="204c76098c81fba8" providerId="LiveId" clId="{A253E126-FC74-57B8-8E67-398854A3A326}" dt="2025-12-11T01:42:17.567" v="35" actId="478"/>
          <ac:picMkLst>
            <pc:docMk/>
            <pc:sldMk cId="4075500943" sldId="532"/>
            <ac:picMk id="1026" creationId="{2CAE156C-10B2-BD5C-7B8D-A473AEA3D9BE}"/>
          </ac:picMkLst>
        </pc:picChg>
        <pc:picChg chg="add mod">
          <ac:chgData name="Youngsuk Shim" userId="204c76098c81fba8" providerId="LiveId" clId="{A253E126-FC74-57B8-8E67-398854A3A326}" dt="2025-12-11T01:43:27.737" v="38" actId="1076"/>
          <ac:picMkLst>
            <pc:docMk/>
            <pc:sldMk cId="4075500943" sldId="532"/>
            <ac:picMk id="1028" creationId="{08980E58-FA4E-8C57-C5FA-05DBDE65CEB8}"/>
          </ac:picMkLst>
        </pc:picChg>
        <pc:cxnChg chg="del">
          <ac:chgData name="Youngsuk Shim" userId="204c76098c81fba8" providerId="LiveId" clId="{A253E126-FC74-57B8-8E67-398854A3A326}" dt="2025-12-11T01:41:41.642" v="33" actId="478"/>
          <ac:cxnSpMkLst>
            <pc:docMk/>
            <pc:sldMk cId="4075500943" sldId="532"/>
            <ac:cxnSpMk id="7" creationId="{1490DB5B-1845-48B0-9B8B-C61FC205340C}"/>
          </ac:cxnSpMkLst>
        </pc:cxnChg>
        <pc:cxnChg chg="del">
          <ac:chgData name="Youngsuk Shim" userId="204c76098c81fba8" providerId="LiveId" clId="{A253E126-FC74-57B8-8E67-398854A3A326}" dt="2025-12-11T01:41:41.642" v="33" actId="478"/>
          <ac:cxnSpMkLst>
            <pc:docMk/>
            <pc:sldMk cId="4075500943" sldId="532"/>
            <ac:cxnSpMk id="8" creationId="{8637BB0A-6433-4A35-A4EB-8C966352334A}"/>
          </ac:cxnSpMkLst>
        </pc:cxnChg>
        <pc:cxnChg chg="del">
          <ac:chgData name="Youngsuk Shim" userId="204c76098c81fba8" providerId="LiveId" clId="{A253E126-FC74-57B8-8E67-398854A3A326}" dt="2025-12-11T01:41:41.642" v="33" actId="478"/>
          <ac:cxnSpMkLst>
            <pc:docMk/>
            <pc:sldMk cId="4075500943" sldId="532"/>
            <ac:cxnSpMk id="11" creationId="{699A3F07-F5D6-4696-845F-A8E684262C8B}"/>
          </ac:cxnSpMkLst>
        </pc:cxn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4148992138" sldId="534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4148992138" sldId="534"/>
            <ac:spMk id="37" creationId="{0888F152-5A59-473D-A6BE-CB0FBAB68D1B}"/>
          </ac:spMkLst>
        </pc:spChg>
      </pc:sldChg>
      <pc:sldChg chg="modSp mod">
        <pc:chgData name="Youngsuk Shim" userId="204c76098c81fba8" providerId="LiveId" clId="{A253E126-FC74-57B8-8E67-398854A3A326}" dt="2025-12-11T01:39:37.888" v="31" actId="20577"/>
        <pc:sldMkLst>
          <pc:docMk/>
          <pc:sldMk cId="3750325333" sldId="535"/>
        </pc:sldMkLst>
        <pc:graphicFrameChg chg="mod modGraphic">
          <ac:chgData name="Youngsuk Shim" userId="204c76098c81fba8" providerId="LiveId" clId="{A253E126-FC74-57B8-8E67-398854A3A326}" dt="2025-12-11T01:39:37.888" v="31" actId="20577"/>
          <ac:graphicFrameMkLst>
            <pc:docMk/>
            <pc:sldMk cId="3750325333" sldId="535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2012097807" sldId="536"/>
        </pc:sldMkLst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29" creationId="{DD4A96FE-8DF9-4CCD-8E88-7C04B20A469D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30" creationId="{B5E167A9-25AD-48FA-B93D-935921349F39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31" creationId="{4D0145DB-70C0-48C3-9849-77F64ED8DCCF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32" creationId="{7B7360DA-FE1C-44B4-9615-8C604DD76BA9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33" creationId="{D8A3EA70-AF8D-4ADF-BDF3-E3C7F277598A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36" creationId="{04D964AF-CFA0-4C4A-B999-DC7C5F7B9443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41" creationId="{98584140-C205-4DBA-8098-1FCB985F6FE1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2012097807" sldId="536"/>
            <ac:spMk id="42" creationId="{7AE6B76C-3551-4441-9F0D-737F7BEA6B18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569299357" sldId="537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569299357" sldId="537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1794924615" sldId="538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1794924615" sldId="538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1577687096" sldId="539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1577687096" sldId="539"/>
            <ac:spMk id="38" creationId="{97039B29-F27F-461F-B0D8-C22822491E7E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1577687096" sldId="539"/>
            <ac:spMk id="39" creationId="{6B1AE450-AFCC-4E64-BE8A-B97EFF2752DF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1577687096" sldId="539"/>
            <ac:spMk id="40" creationId="{6882EB21-6480-46CA-BD02-FC48693EA0F9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1577687096" sldId="539"/>
            <ac:spMk id="47" creationId="{498F1650-AC51-4CC4-A129-4133CA301A7D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1577687096" sldId="539"/>
            <ac:spMk id="48" creationId="{CB3A7D23-FBED-4B56-92F7-D170782F148E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33015797" sldId="543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33015797" sldId="543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707808327" sldId="544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707808327" sldId="544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918265142" sldId="545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918265142" sldId="545"/>
            <ac:spMk id="14" creationId="{D482A374-995E-4D7A-B25B-F3512C1878B2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1918265142" sldId="545"/>
            <ac:spMk id="15" creationId="{780D5E4F-8117-40DE-9C20-31196558783A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1918265142" sldId="545"/>
            <ac:spMk id="16" creationId="{1FEDE8C8-E262-4045-96D3-4CA36B50020E}"/>
          </ac:spMkLst>
        </pc:spChg>
        <pc:spChg chg="mod">
          <ac:chgData name="Youngsuk Shim" userId="204c76098c81fba8" providerId="LiveId" clId="{A253E126-FC74-57B8-8E67-398854A3A326}" dt="2025-12-11T00:42:14.964" v="2"/>
          <ac:spMkLst>
            <pc:docMk/>
            <pc:sldMk cId="1918265142" sldId="545"/>
            <ac:spMk id="17" creationId="{26AD5BFC-7550-4166-8126-CDA9B44898BF}"/>
          </ac:spMkLst>
        </pc:spChg>
        <pc:grpChg chg="mod">
          <ac:chgData name="Youngsuk Shim" userId="204c76098c81fba8" providerId="LiveId" clId="{A253E126-FC74-57B8-8E67-398854A3A326}" dt="2025-12-11T00:43:13.878" v="7"/>
          <ac:grpSpMkLst>
            <pc:docMk/>
            <pc:sldMk cId="1918265142" sldId="545"/>
            <ac:grpSpMk id="12" creationId="{F6A9CC13-92FE-4FAE-AEDE-7A9EF48165A2}"/>
          </ac:grpSpMkLst>
        </pc:grpChg>
        <pc:picChg chg="mod">
          <ac:chgData name="Youngsuk Shim" userId="204c76098c81fba8" providerId="LiveId" clId="{A253E126-FC74-57B8-8E67-398854A3A326}" dt="2025-12-11T00:43:13.878" v="7"/>
          <ac:picMkLst>
            <pc:docMk/>
            <pc:sldMk cId="1918265142" sldId="545"/>
            <ac:picMk id="13" creationId="{67F041C6-95E1-4804-A804-11094E0F8752}"/>
          </ac:picMkLst>
        </pc:pic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809351958" sldId="546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809351958" sldId="546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317541579" sldId="547"/>
        </pc:sldMkLst>
        <pc:spChg chg="mod">
          <ac:chgData name="Youngsuk Shim" userId="204c76098c81fba8" providerId="LiveId" clId="{A253E126-FC74-57B8-8E67-398854A3A326}" dt="2025-12-11T00:42:14.964" v="2"/>
          <ac:spMkLst>
            <pc:docMk/>
            <pc:sldMk cId="317541579" sldId="547"/>
            <ac:spMk id="7" creationId="{B08095C1-8BB7-499B-9B1E-6926D45CAE47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317541579" sldId="547"/>
            <ac:graphicFrameMk id="6" creationId="{7E7AF54E-B451-447B-BCAC-4AD7E5E8F60E}"/>
          </ac:graphicFrameMkLst>
        </pc:graphicFrameChg>
      </pc:sldChg>
      <pc:sldChg chg="addSp delSp modSp mod">
        <pc:chgData name="Youngsuk Shim" userId="204c76098c81fba8" providerId="LiveId" clId="{A253E126-FC74-57B8-8E67-398854A3A326}" dt="2025-12-11T02:00:37.729" v="54" actId="1076"/>
        <pc:sldMkLst>
          <pc:docMk/>
          <pc:sldMk cId="690248362" sldId="548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690248362" sldId="548"/>
            <ac:spMk id="11" creationId="{F178A7BA-300A-45A2-ACBD-72C5A7072B1E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690248362" sldId="548"/>
            <ac:spMk id="12" creationId="{820DB7D5-26F4-4F2E-A050-D5855BD14103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690248362" sldId="548"/>
            <ac:spMk id="16" creationId="{BB1AB43D-9EAA-48F2-95FF-544BB9113EDC}"/>
          </ac:spMkLst>
        </pc:spChg>
        <pc:picChg chg="add mod">
          <ac:chgData name="Youngsuk Shim" userId="204c76098c81fba8" providerId="LiveId" clId="{A253E126-FC74-57B8-8E67-398854A3A326}" dt="2025-12-11T02:00:09.996" v="47" actId="1076"/>
          <ac:picMkLst>
            <pc:docMk/>
            <pc:sldMk cId="690248362" sldId="548"/>
            <ac:picMk id="4" creationId="{B8BD8A42-B27C-18DA-FEF6-CA7E30A883ED}"/>
          </ac:picMkLst>
        </pc:picChg>
        <pc:picChg chg="add mod">
          <ac:chgData name="Youngsuk Shim" userId="204c76098c81fba8" providerId="LiveId" clId="{A253E126-FC74-57B8-8E67-398854A3A326}" dt="2025-12-11T02:00:37.729" v="54" actId="1076"/>
          <ac:picMkLst>
            <pc:docMk/>
            <pc:sldMk cId="690248362" sldId="548"/>
            <ac:picMk id="5" creationId="{38C11431-A9D0-810C-32B5-8D73DF39D487}"/>
          </ac:picMkLst>
        </pc:picChg>
        <pc:picChg chg="del">
          <ac:chgData name="Youngsuk Shim" userId="204c76098c81fba8" providerId="LiveId" clId="{A253E126-FC74-57B8-8E67-398854A3A326}" dt="2025-12-11T02:00:18.955" v="48" actId="478"/>
          <ac:picMkLst>
            <pc:docMk/>
            <pc:sldMk cId="690248362" sldId="548"/>
            <ac:picMk id="7" creationId="{9D7D434C-82EA-414C-8353-395094D55006}"/>
          </ac:picMkLst>
        </pc:picChg>
        <pc:picChg chg="del">
          <ac:chgData name="Youngsuk Shim" userId="204c76098c81fba8" providerId="LiveId" clId="{A253E126-FC74-57B8-8E67-398854A3A326}" dt="2025-12-11T01:59:44.551" v="39" actId="478"/>
          <ac:picMkLst>
            <pc:docMk/>
            <pc:sldMk cId="690248362" sldId="548"/>
            <ac:picMk id="20" creationId="{B693934A-4984-4D77-9C89-4BB8AC17B183}"/>
          </ac:picMkLst>
        </pc:pic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2803013197" sldId="549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2803013197" sldId="549"/>
            <ac:spMk id="37" creationId="{0888F152-5A59-473D-A6BE-CB0FBAB68D1B}"/>
          </ac:spMkLst>
        </pc:spChg>
      </pc:sldChg>
      <pc:sldChg chg="modSp mod">
        <pc:chgData name="Youngsuk Shim" userId="204c76098c81fba8" providerId="LiveId" clId="{A253E126-FC74-57B8-8E67-398854A3A326}" dt="2025-12-11T04:54:50.909" v="431" actId="20577"/>
        <pc:sldMkLst>
          <pc:docMk/>
          <pc:sldMk cId="237984519" sldId="550"/>
        </pc:sldMkLst>
        <pc:spChg chg="mod">
          <ac:chgData name="Youngsuk Shim" userId="204c76098c81fba8" providerId="LiveId" clId="{A253E126-FC74-57B8-8E67-398854A3A326}" dt="2025-12-11T04:54:50.909" v="431" actId="20577"/>
          <ac:spMkLst>
            <pc:docMk/>
            <pc:sldMk cId="237984519" sldId="550"/>
            <ac:spMk id="3" creationId="{A79D1199-5622-486F-A580-79186A28A884}"/>
          </ac:spMkLst>
        </pc:spChg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237984519" sldId="550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3148794201" sldId="551"/>
        </pc:sldMkLst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7" creationId="{65EB8724-5B80-46E6-99F9-1698C05CBD71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13" creationId="{32AB509D-9D34-4728-B4DE-BE93B6F1CDDA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14" creationId="{2AE0934E-9F5C-4DF8-8C8A-E549D353263E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15" creationId="{9A9E84C8-F6CD-4FB6-90AC-4FFBAC604E30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16" creationId="{270EE09B-79C0-40EA-9E59-6765FEFFD5E5}"/>
          </ac:spMkLst>
        </pc:spChg>
        <pc:spChg chg="mod">
          <ac:chgData name="Youngsuk Shim" userId="204c76098c81fba8" providerId="LiveId" clId="{A253E126-FC74-57B8-8E67-398854A3A326}" dt="2025-12-11T00:41:25.370" v="1"/>
          <ac:spMkLst>
            <pc:docMk/>
            <pc:sldMk cId="3148794201" sldId="551"/>
            <ac:spMk id="17" creationId="{3FFAA1C2-8703-4E9B-9260-C5B5F40F6AA0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052933333" sldId="552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052933333" sldId="552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1225376191" sldId="553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1225376191" sldId="553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063718314" sldId="558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063718314" sldId="558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655268402" sldId="559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655268402" sldId="559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30451624" sldId="561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30451624" sldId="561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749812543" sldId="562"/>
        </pc:sldMkLst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749812543" sldId="562"/>
            <ac:graphicFrameMk id="7" creationId="{622C9330-A924-43AF-AA9B-B32DAC7987C7}"/>
          </ac:graphicFrameMkLst>
        </pc:graphicFrameChg>
      </pc:sldChg>
      <pc:sldChg chg="modSp">
        <pc:chgData name="Youngsuk Shim" userId="204c76098c81fba8" providerId="LiveId" clId="{A253E126-FC74-57B8-8E67-398854A3A326}" dt="2025-12-11T00:41:25.370" v="1"/>
        <pc:sldMkLst>
          <pc:docMk/>
          <pc:sldMk cId="465614841" sldId="564"/>
        </pc:sldMkLst>
        <pc:graphicFrameChg chg="mod">
          <ac:chgData name="Youngsuk Shim" userId="204c76098c81fba8" providerId="LiveId" clId="{A253E126-FC74-57B8-8E67-398854A3A326}" dt="2025-12-11T00:41:25.370" v="1"/>
          <ac:graphicFrameMkLst>
            <pc:docMk/>
            <pc:sldMk cId="465614841" sldId="564"/>
            <ac:graphicFrameMk id="7" creationId="{5707C5B6-1D7D-44C7-A962-0F9021500BBA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3836289992" sldId="565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3836289992" sldId="565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3886403821" sldId="566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3886403821" sldId="566"/>
            <ac:graphicFrameMk id="6" creationId="{D8150B19-4259-4E31-9178-D33A6D094A07}"/>
          </ac:graphicFrameMkLst>
        </pc:graphicFrameChg>
      </pc:sldChg>
      <pc:sldChg chg="modSp mod">
        <pc:chgData name="Youngsuk Shim" userId="204c76098c81fba8" providerId="LiveId" clId="{A253E126-FC74-57B8-8E67-398854A3A326}" dt="2025-12-11T01:40:01.398" v="32" actId="2711"/>
        <pc:sldMkLst>
          <pc:docMk/>
          <pc:sldMk cId="3336888424" sldId="568"/>
        </pc:sldMkLst>
        <pc:graphicFrameChg chg="mod modGraphic">
          <ac:chgData name="Youngsuk Shim" userId="204c76098c81fba8" providerId="LiveId" clId="{A253E126-FC74-57B8-8E67-398854A3A326}" dt="2025-12-11T01:40:01.398" v="32" actId="2711"/>
          <ac:graphicFrameMkLst>
            <pc:docMk/>
            <pc:sldMk cId="3336888424" sldId="568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2857285014" sldId="571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2857285014" sldId="571"/>
            <ac:graphicFrameMk id="5" creationId="{BCA09B4E-399E-436D-ADB7-532590EA9D5A}"/>
          </ac:graphicFrameMkLst>
        </pc:graphicFrame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4293291145" sldId="572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4293291145" sldId="572"/>
            <ac:graphicFrameMk id="5" creationId="{BCA09B4E-399E-436D-ADB7-532590EA9D5A}"/>
          </ac:graphicFrameMkLst>
        </pc:graphicFrameChg>
      </pc:sldChg>
      <pc:sldChg chg="modSp">
        <pc:chgData name="Youngsuk Shim" userId="204c76098c81fba8" providerId="LiveId" clId="{A253E126-FC74-57B8-8E67-398854A3A326}" dt="2025-12-11T00:43:17.299" v="8"/>
        <pc:sldMkLst>
          <pc:docMk/>
          <pc:sldMk cId="2973031448" sldId="594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973031448" sldId="594"/>
            <ac:spMk id="9" creationId="{B6FE9C43-55A0-4067-9936-657BEFCAF8B7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2973031448" sldId="594"/>
            <ac:spMk id="10" creationId="{72982C61-7BF3-4FA4-BE7C-A4F3D49A32EB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2973031448" sldId="594"/>
            <ac:spMk id="23" creationId="{38986128-B17F-4362-8102-F3CD2EA4D7CD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2973031448" sldId="594"/>
            <ac:spMk id="33" creationId="{EC621D02-1BF6-4BAD-BD53-0A9107718E3A}"/>
          </ac:spMkLst>
        </pc:spChg>
      </pc:sldChg>
      <pc:sldChg chg="modSp del">
        <pc:chgData name="Youngsuk Shim" userId="204c76098c81fba8" providerId="LiveId" clId="{A253E126-FC74-57B8-8E67-398854A3A326}" dt="2025-12-11T01:59:56.830" v="42" actId="2696"/>
        <pc:sldMkLst>
          <pc:docMk/>
          <pc:sldMk cId="2163641798" sldId="595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163641798" sldId="595"/>
            <ac:spMk id="11" creationId="{F178A7BA-300A-45A2-ACBD-72C5A7072B1E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2163641798" sldId="595"/>
            <ac:spMk id="12" creationId="{820DB7D5-26F4-4F2E-A050-D5855BD14103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2163641798" sldId="595"/>
            <ac:spMk id="16" creationId="{BB1AB43D-9EAA-48F2-95FF-544BB9113EDC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3787488424" sldId="596"/>
        </pc:sldMkLst>
        <pc:spChg chg="mod">
          <ac:chgData name="Youngsuk Shim" userId="204c76098c81fba8" providerId="LiveId" clId="{A253E126-FC74-57B8-8E67-398854A3A326}" dt="2025-12-11T00:42:14.964" v="2"/>
          <ac:spMkLst>
            <pc:docMk/>
            <pc:sldMk cId="3787488424" sldId="596"/>
            <ac:spMk id="9" creationId="{6CA66A96-15EF-4E36-8744-09F3E7E00E8D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3787488424" sldId="596"/>
            <ac:spMk id="15" creationId="{E3E08D81-5651-4A73-B596-6D1B9FE5F6B0}"/>
          </ac:spMkLst>
        </pc:spChg>
        <pc:spChg chg="mod">
          <ac:chgData name="Youngsuk Shim" userId="204c76098c81fba8" providerId="LiveId" clId="{A253E126-FC74-57B8-8E67-398854A3A326}" dt="2025-12-11T00:43:13.878" v="7"/>
          <ac:spMkLst>
            <pc:docMk/>
            <pc:sldMk cId="3787488424" sldId="596"/>
            <ac:spMk id="19" creationId="{E550B327-C53A-4F69-B8F9-EB104A3B0403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631047759" sldId="597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631047759" sldId="597"/>
            <ac:spMk id="9" creationId="{6AA39B2F-FF2B-4826-829E-0825F50CEC72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2342196133" sldId="599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342196133" sldId="599"/>
            <ac:spMk id="7" creationId="{036AE598-185A-4CC7-BCAC-1B3C7B903D9D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2246459548" sldId="600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246459548" sldId="600"/>
            <ac:spMk id="6" creationId="{03A1BB96-5202-45BB-9391-255899D4114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163832497" sldId="601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163832497" sldId="601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4122934715" sldId="602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4122934715" sldId="602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993240966" sldId="603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993240966" sldId="603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2999293488" sldId="604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999293488" sldId="604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4125177214" sldId="605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4125177214" sldId="605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3954969013" sldId="606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3954969013" sldId="606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3678634954" sldId="607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3678634954" sldId="607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2081555626" sldId="608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081555626" sldId="608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3948204742" sldId="609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3948204742" sldId="609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870094322" sldId="610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870094322" sldId="610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2486743258" sldId="611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2486743258" sldId="611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146105900" sldId="612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146105900" sldId="612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125666869" sldId="613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125666869" sldId="613"/>
            <ac:spMk id="37" creationId="{0888F152-5A59-473D-A6BE-CB0FBAB68D1B}"/>
          </ac:spMkLst>
        </pc:spChg>
      </pc:sldChg>
      <pc:sldChg chg="modSp">
        <pc:chgData name="Youngsuk Shim" userId="204c76098c81fba8" providerId="LiveId" clId="{A253E126-FC74-57B8-8E67-398854A3A326}" dt="2025-12-11T00:42:14.964" v="2"/>
        <pc:sldMkLst>
          <pc:docMk/>
          <pc:sldMk cId="4175202228" sldId="614"/>
        </pc:sldMkLst>
        <pc:graphicFrameChg chg="mod">
          <ac:chgData name="Youngsuk Shim" userId="204c76098c81fba8" providerId="LiveId" clId="{A253E126-FC74-57B8-8E67-398854A3A326}" dt="2025-12-11T00:42:14.964" v="2"/>
          <ac:graphicFrameMkLst>
            <pc:docMk/>
            <pc:sldMk cId="4175202228" sldId="614"/>
            <ac:graphicFrameMk id="5" creationId="{A676DA6F-6E1D-43B5-BA97-AD86B40EA384}"/>
          </ac:graphicFrameMkLst>
        </pc:graphicFrameChg>
      </pc:sldChg>
      <pc:sldChg chg="modSp">
        <pc:chgData name="Youngsuk Shim" userId="204c76098c81fba8" providerId="LiveId" clId="{A253E126-FC74-57B8-8E67-398854A3A326}" dt="2025-12-11T00:43:13.878" v="7"/>
        <pc:sldMkLst>
          <pc:docMk/>
          <pc:sldMk cId="1008939628" sldId="618"/>
        </pc:sldMkLst>
        <pc:spChg chg="mod">
          <ac:chgData name="Youngsuk Shim" userId="204c76098c81fba8" providerId="LiveId" clId="{A253E126-FC74-57B8-8E67-398854A3A326}" dt="2025-12-11T00:43:13.878" v="7"/>
          <ac:spMkLst>
            <pc:docMk/>
            <pc:sldMk cId="1008939628" sldId="618"/>
            <ac:spMk id="6" creationId="{70BF3B94-195E-4CDF-8B96-CD97A2E89A89}"/>
          </ac:spMkLst>
        </pc:sp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567184858" sldId="625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567184858" sldId="625"/>
            <ac:spMk id="37" creationId="{1A25372C-E332-3308-AD0D-A9E0D174EDD7}"/>
          </ac:spMkLst>
        </pc:spChg>
      </pc:sldChg>
      <pc:sldChg chg="modSp mod">
        <pc:chgData name="Youngsuk Shim" userId="204c76098c81fba8" providerId="LiveId" clId="{A253E126-FC74-57B8-8E67-398854A3A326}" dt="2025-12-11T04:55:10.986" v="432" actId="2711"/>
        <pc:sldMkLst>
          <pc:docMk/>
          <pc:sldMk cId="3412511221" sldId="626"/>
        </pc:sldMkLst>
        <pc:spChg chg="mod">
          <ac:chgData name="Youngsuk Shim" userId="204c76098c81fba8" providerId="LiveId" clId="{A253E126-FC74-57B8-8E67-398854A3A326}" dt="2025-12-11T02:18:07.093" v="166" actId="20577"/>
          <ac:spMkLst>
            <pc:docMk/>
            <pc:sldMk cId="3412511221" sldId="626"/>
            <ac:spMk id="3" creationId="{87FBA2FE-6BA8-C306-72E8-6790C1004CBF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3412511221" sldId="626"/>
            <ac:spMk id="4" creationId="{6A716598-5DBF-1016-95A3-D40B63E9044F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k cId="3412511221" sldId="626"/>
            <ac:spMk id="7" creationId="{09EDE6EC-01D2-9C8E-2250-8922EF62421B}"/>
          </ac:spMkLst>
        </pc:spChg>
        <pc:spChg chg="mod">
          <ac:chgData name="Youngsuk Shim" userId="204c76098c81fba8" providerId="LiveId" clId="{A253E126-FC74-57B8-8E67-398854A3A326}" dt="2025-12-11T04:55:10.986" v="432" actId="2711"/>
          <ac:spMkLst>
            <pc:docMk/>
            <pc:sldMk cId="3412511221" sldId="626"/>
            <ac:spMk id="9" creationId="{6113F3F6-4438-D41C-A240-AAB313CE5DC7}"/>
          </ac:spMkLst>
        </pc:spChg>
        <pc:spChg chg="mod">
          <ac:chgData name="Youngsuk Shim" userId="204c76098c81fba8" providerId="LiveId" clId="{A253E126-FC74-57B8-8E67-398854A3A326}" dt="2025-12-11T04:55:10.986" v="432" actId="2711"/>
          <ac:spMkLst>
            <pc:docMk/>
            <pc:sldMk cId="3412511221" sldId="626"/>
            <ac:spMk id="10" creationId="{8D722DB5-3230-69C3-559C-53C49F5C3F49}"/>
          </ac:spMkLst>
        </pc:spChg>
        <pc:spChg chg="mod">
          <ac:chgData name="Youngsuk Shim" userId="204c76098c81fba8" providerId="LiveId" clId="{A253E126-FC74-57B8-8E67-398854A3A326}" dt="2025-12-11T02:25:28.515" v="208" actId="20577"/>
          <ac:spMkLst>
            <pc:docMk/>
            <pc:sldMk cId="3412511221" sldId="626"/>
            <ac:spMk id="12" creationId="{3BB9F688-787C-643E-8285-196B41FE10E6}"/>
          </ac:spMkLst>
        </pc:spChg>
        <pc:graphicFrameChg chg="mod modGraphic">
          <ac:chgData name="Youngsuk Shim" userId="204c76098c81fba8" providerId="LiveId" clId="{A253E126-FC74-57B8-8E67-398854A3A326}" dt="2025-12-11T02:29:32.756" v="233"/>
          <ac:graphicFrameMkLst>
            <pc:docMk/>
            <pc:sldMk cId="3412511221" sldId="626"/>
            <ac:graphicFrameMk id="11" creationId="{A76FEC9E-0D08-3863-9518-8610763A664A}"/>
          </ac:graphicFrameMkLst>
        </pc:graphicFrameChg>
      </pc:sldChg>
      <pc:sldChg chg="addSp modSp mod">
        <pc:chgData name="Youngsuk Shim" userId="204c76098c81fba8" providerId="LiveId" clId="{A253E126-FC74-57B8-8E67-398854A3A326}" dt="2025-12-11T04:56:30.721" v="530" actId="1076"/>
        <pc:sldMkLst>
          <pc:docMk/>
          <pc:sldMk cId="1843514917" sldId="627"/>
        </pc:sldMkLst>
        <pc:spChg chg="mod">
          <ac:chgData name="Youngsuk Shim" userId="204c76098c81fba8" providerId="LiveId" clId="{A253E126-FC74-57B8-8E67-398854A3A326}" dt="2025-12-11T04:55:45.542" v="475" actId="20577"/>
          <ac:spMkLst>
            <pc:docMk/>
            <pc:sldMk cId="1843514917" sldId="627"/>
            <ac:spMk id="3" creationId="{3DC2E4A2-61AC-EE5E-345A-9E2F7F3BA82A}"/>
          </ac:spMkLst>
        </pc:spChg>
        <pc:spChg chg="add mod">
          <ac:chgData name="Youngsuk Shim" userId="204c76098c81fba8" providerId="LiveId" clId="{A253E126-FC74-57B8-8E67-398854A3A326}" dt="2025-12-11T04:56:30.721" v="530" actId="1076"/>
          <ac:spMkLst>
            <pc:docMk/>
            <pc:sldMk cId="1843514917" sldId="627"/>
            <ac:spMk id="4" creationId="{AB2759C3-A277-457A-A6C4-8D9FB6168C4E}"/>
          </ac:spMkLst>
        </pc:spChg>
        <pc:graphicFrameChg chg="mod modGraphic">
          <ac:chgData name="Youngsuk Shim" userId="204c76098c81fba8" providerId="LiveId" clId="{A253E126-FC74-57B8-8E67-398854A3A326}" dt="2025-12-11T02:36:46.951" v="338" actId="20577"/>
          <ac:graphicFrameMkLst>
            <pc:docMk/>
            <pc:sldMk cId="1843514917" sldId="627"/>
            <ac:graphicFrameMk id="13" creationId="{A30DD51B-5CCB-83E3-99FF-BA9EB63ED925}"/>
          </ac:graphicFrameMkLst>
        </pc:graphicFrameChg>
      </pc:sldChg>
      <pc:sldChg chg="modSp">
        <pc:chgData name="Youngsuk Shim" userId="204c76098c81fba8" providerId="LiveId" clId="{A253E126-FC74-57B8-8E67-398854A3A326}" dt="2025-12-11T00:42:29.751" v="3"/>
        <pc:sldMkLst>
          <pc:docMk/>
          <pc:sldMk cId="119061033" sldId="628"/>
        </pc:sldMkLst>
        <pc:spChg chg="mod">
          <ac:chgData name="Youngsuk Shim" userId="204c76098c81fba8" providerId="LiveId" clId="{A253E126-FC74-57B8-8E67-398854A3A326}" dt="2025-12-11T00:42:29.751" v="3"/>
          <ac:spMkLst>
            <pc:docMk/>
            <pc:sldMk cId="119061033" sldId="628"/>
            <ac:spMk id="2" creationId="{709FB371-A2EA-F8EF-8D5E-F914FFF29B25}"/>
          </ac:spMkLst>
        </pc:spChg>
        <pc:spChg chg="mod">
          <ac:chgData name="Youngsuk Shim" userId="204c76098c81fba8" providerId="LiveId" clId="{A253E126-FC74-57B8-8E67-398854A3A326}" dt="2025-12-11T00:42:29.751" v="3"/>
          <ac:spMkLst>
            <pc:docMk/>
            <pc:sldMk cId="119061033" sldId="628"/>
            <ac:spMk id="3" creationId="{D84BB3A7-A9D1-6929-5539-4D9931C6453B}"/>
          </ac:spMkLst>
        </pc:spChg>
      </pc:sldChg>
      <pc:sldChg chg="addSp delSp modSp add mod">
        <pc:chgData name="Youngsuk Shim" userId="204c76098c81fba8" providerId="LiveId" clId="{A253E126-FC74-57B8-8E67-398854A3A326}" dt="2025-12-11T03:25:46.041" v="388" actId="1076"/>
        <pc:sldMkLst>
          <pc:docMk/>
          <pc:sldMk cId="61119146" sldId="629"/>
        </pc:sldMkLst>
        <pc:spChg chg="mod">
          <ac:chgData name="Youngsuk Shim" userId="204c76098c81fba8" providerId="LiveId" clId="{A253E126-FC74-57B8-8E67-398854A3A326}" dt="2025-12-11T03:18:40.052" v="355" actId="20577"/>
          <ac:spMkLst>
            <pc:docMk/>
            <pc:sldMk cId="61119146" sldId="629"/>
            <ac:spMk id="2" creationId="{E730B54A-5C28-A2B0-66D9-A827AF962715}"/>
          </ac:spMkLst>
        </pc:spChg>
        <pc:spChg chg="del">
          <ac:chgData name="Youngsuk Shim" userId="204c76098c81fba8" providerId="LiveId" clId="{A253E126-FC74-57B8-8E67-398854A3A326}" dt="2025-12-11T03:18:45.466" v="356" actId="478"/>
          <ac:spMkLst>
            <pc:docMk/>
            <pc:sldMk cId="61119146" sldId="629"/>
            <ac:spMk id="3" creationId="{1E501ABC-B293-2D05-2648-0D3F698C4DEC}"/>
          </ac:spMkLst>
        </pc:spChg>
        <pc:spChg chg="add mod">
          <ac:chgData name="Youngsuk Shim" userId="204c76098c81fba8" providerId="LiveId" clId="{A253E126-FC74-57B8-8E67-398854A3A326}" dt="2025-12-11T03:25:46.041" v="388" actId="1076"/>
          <ac:spMkLst>
            <pc:docMk/>
            <pc:sldMk cId="61119146" sldId="629"/>
            <ac:spMk id="5" creationId="{C830DA4A-448A-F76F-AEB3-8B8B8840FDCC}"/>
          </ac:spMkLst>
        </pc:spChg>
        <pc:spChg chg="add mod">
          <ac:chgData name="Youngsuk Shim" userId="204c76098c81fba8" providerId="LiveId" clId="{A253E126-FC74-57B8-8E67-398854A3A326}" dt="2025-12-11T03:25:42.606" v="387" actId="1076"/>
          <ac:spMkLst>
            <pc:docMk/>
            <pc:sldMk cId="61119146" sldId="629"/>
            <ac:spMk id="6" creationId="{F8BE47BF-38DE-A381-87DD-626B2969359B}"/>
          </ac:spMkLst>
        </pc:spChg>
        <pc:graphicFrameChg chg="del">
          <ac:chgData name="Youngsuk Shim" userId="204c76098c81fba8" providerId="LiveId" clId="{A253E126-FC74-57B8-8E67-398854A3A326}" dt="2025-12-11T03:18:45.466" v="356" actId="478"/>
          <ac:graphicFrameMkLst>
            <pc:docMk/>
            <pc:sldMk cId="61119146" sldId="629"/>
            <ac:graphicFrameMk id="13" creationId="{CCE3670C-829E-F8BA-0F83-FA637956B839}"/>
          </ac:graphicFrameMkLst>
        </pc:graphicFrameChg>
      </pc:sldChg>
      <pc:sldChg chg="modSp add mod">
        <pc:chgData name="Youngsuk Shim" userId="204c76098c81fba8" providerId="LiveId" clId="{A253E126-FC74-57B8-8E67-398854A3A326}" dt="2025-12-11T03:26:15.095" v="398"/>
        <pc:sldMkLst>
          <pc:docMk/>
          <pc:sldMk cId="1686669383" sldId="630"/>
        </pc:sldMkLst>
        <pc:spChg chg="mod">
          <ac:chgData name="Youngsuk Shim" userId="204c76098c81fba8" providerId="LiveId" clId="{A253E126-FC74-57B8-8E67-398854A3A326}" dt="2025-12-11T03:26:15.095" v="398"/>
          <ac:spMkLst>
            <pc:docMk/>
            <pc:sldMk cId="1686669383" sldId="630"/>
            <ac:spMk id="5" creationId="{08435692-BBC6-ECFC-EC5C-974CC90D3719}"/>
          </ac:spMkLst>
        </pc:spChg>
        <pc:spChg chg="mod">
          <ac:chgData name="Youngsuk Shim" userId="204c76098c81fba8" providerId="LiveId" clId="{A253E126-FC74-57B8-8E67-398854A3A326}" dt="2025-12-11T03:25:58.067" v="397" actId="20577"/>
          <ac:spMkLst>
            <pc:docMk/>
            <pc:sldMk cId="1686669383" sldId="630"/>
            <ac:spMk id="6" creationId="{3E176B3F-D819-5AE0-D81F-0D0F36629592}"/>
          </ac:spMkLst>
        </pc:spChg>
      </pc:sldChg>
      <pc:sldMasterChg chg="modSp modSldLayout">
        <pc:chgData name="Youngsuk Shim" userId="204c76098c81fba8" providerId="LiveId" clId="{A253E126-FC74-57B8-8E67-398854A3A326}" dt="2025-12-11T00:43:17.299" v="8"/>
        <pc:sldMasterMkLst>
          <pc:docMk/>
          <pc:sldMasterMk cId="3594156858" sldId="2147483648"/>
        </pc:sldMasterMkLst>
        <pc:spChg chg="mod">
          <ac:chgData name="Youngsuk Shim" userId="204c76098c81fba8" providerId="LiveId" clId="{A253E126-FC74-57B8-8E67-398854A3A326}" dt="2025-12-11T00:43:17.299" v="8"/>
          <ac:spMkLst>
            <pc:docMk/>
            <pc:sldMasterMk cId="3594156858" sldId="2147483648"/>
            <ac:spMk id="2" creationId="{83F4C6F1-3C9A-4FD4-9DBF-A85D53EE6295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asterMk cId="3594156858" sldId="2147483648"/>
            <ac:spMk id="3" creationId="{C74BFFFC-F9B3-4ED9-87C9-CCD9FFB3D496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asterMk cId="3594156858" sldId="2147483648"/>
            <ac:spMk id="4" creationId="{8402FC38-9B58-4D7C-BA45-C6631DC139E7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asterMk cId="3594156858" sldId="2147483648"/>
            <ac:spMk id="5" creationId="{45C5FD91-9C86-4F91-A20F-1A7954F6AF5D}"/>
          </ac:spMkLst>
        </pc:spChg>
        <pc:spChg chg="mod">
          <ac:chgData name="Youngsuk Shim" userId="204c76098c81fba8" providerId="LiveId" clId="{A253E126-FC74-57B8-8E67-398854A3A326}" dt="2025-12-11T00:43:17.299" v="8"/>
          <ac:spMkLst>
            <pc:docMk/>
            <pc:sldMasterMk cId="3594156858" sldId="2147483648"/>
            <ac:spMk id="6" creationId="{57989D26-03FB-4CD0-BE08-7397082AFF22}"/>
          </ac:spMkLst>
        </pc:spChg>
        <pc:sldLayoutChg chg="modSp">
          <pc:chgData name="Youngsuk Shim" userId="204c76098c81fba8" providerId="LiveId" clId="{A253E126-FC74-57B8-8E67-398854A3A326}" dt="2025-12-11T00:43:17.299" v="8"/>
          <pc:sldLayoutMkLst>
            <pc:docMk/>
            <pc:sldMasterMk cId="3594156858" sldId="2147483648"/>
            <pc:sldLayoutMk cId="2629040650" sldId="2147483660"/>
          </pc:sldLayoutMkLst>
          <pc:spChg chg="mod">
            <ac:chgData name="Youngsuk Shim" userId="204c76098c81fba8" providerId="LiveId" clId="{A253E126-FC74-57B8-8E67-398854A3A326}" dt="2025-12-11T00:41:25.370" v="1"/>
            <ac:spMkLst>
              <pc:docMk/>
              <pc:sldMasterMk cId="3594156858" sldId="2147483648"/>
              <pc:sldLayoutMk cId="2629040650" sldId="2147483660"/>
              <ac:spMk id="2" creationId="{7476DA01-9421-44F0-AAEC-CDE46D903FF0}"/>
            </ac:spMkLst>
          </pc:spChg>
          <pc:spChg chg="mod">
            <ac:chgData name="Youngsuk Shim" userId="204c76098c81fba8" providerId="LiveId" clId="{A253E126-FC74-57B8-8E67-398854A3A326}" dt="2025-12-11T00:43:17.299" v="8"/>
            <ac:spMkLst>
              <pc:docMk/>
              <pc:sldMasterMk cId="3594156858" sldId="2147483648"/>
              <pc:sldLayoutMk cId="2629040650" sldId="2147483660"/>
              <ac:spMk id="4" creationId="{FE199FCF-AC40-4925-B756-4CA536A538CB}"/>
            </ac:spMkLst>
          </pc:spChg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2629040650" sldId="2147483660"/>
              <ac:spMk id="11" creationId="{CD9C6942-D609-4BF3-8983-D0DC2A2ED4F7}"/>
            </ac:spMkLst>
          </pc:spChg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2629040650" sldId="2147483660"/>
              <ac:spMk id="16" creationId="{B3B2F443-75CA-4D4B-B446-5AB2A45378AA}"/>
            </ac:spMkLst>
          </pc:spChg>
        </pc:sldLayoutChg>
        <pc:sldLayoutChg chg="modSp">
          <pc:chgData name="Youngsuk Shim" userId="204c76098c81fba8" providerId="LiveId" clId="{A253E126-FC74-57B8-8E67-398854A3A326}" dt="2025-12-11T00:42:46.530" v="5"/>
          <pc:sldLayoutMkLst>
            <pc:docMk/>
            <pc:sldMasterMk cId="3594156858" sldId="2147483648"/>
            <pc:sldLayoutMk cId="384139789" sldId="2147483661"/>
          </pc:sldLayoutMkLst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384139789" sldId="2147483661"/>
              <ac:spMk id="2" creationId="{7476DA01-9421-44F0-AAEC-CDE46D903FF0}"/>
            </ac:spMkLst>
          </pc:spChg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384139789" sldId="2147483661"/>
              <ac:spMk id="21" creationId="{31178D78-B7B4-4257-8371-79012FB9E61F}"/>
            </ac:spMkLst>
          </pc:spChg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384139789" sldId="2147483661"/>
              <ac:spMk id="25" creationId="{D76447AE-B57F-49A9-97C2-A106C875FBC5}"/>
            </ac:spMkLst>
          </pc:spChg>
          <pc:grpChg chg="mod">
            <ac:chgData name="Youngsuk Shim" userId="204c76098c81fba8" providerId="LiveId" clId="{A253E126-FC74-57B8-8E67-398854A3A326}" dt="2025-12-11T00:42:46.530" v="5"/>
            <ac:grpSpMkLst>
              <pc:docMk/>
              <pc:sldMasterMk cId="3594156858" sldId="2147483648"/>
              <pc:sldLayoutMk cId="384139789" sldId="2147483661"/>
              <ac:grpSpMk id="20" creationId="{63D18B5D-ACB0-40DC-823F-EF8A62B091B0}"/>
            </ac:grpSpMkLst>
          </pc:grpChg>
          <pc:picChg chg="mod">
            <ac:chgData name="Youngsuk Shim" userId="204c76098c81fba8" providerId="LiveId" clId="{A253E126-FC74-57B8-8E67-398854A3A326}" dt="2025-12-11T00:42:46.530" v="5"/>
            <ac:picMkLst>
              <pc:docMk/>
              <pc:sldMasterMk cId="3594156858" sldId="2147483648"/>
              <pc:sldLayoutMk cId="384139789" sldId="2147483661"/>
              <ac:picMk id="22" creationId="{5ED4A837-D8A2-4703-887A-41C15299A36F}"/>
            </ac:picMkLst>
          </pc:picChg>
          <pc:cxnChg chg="mod">
            <ac:chgData name="Youngsuk Shim" userId="204c76098c81fba8" providerId="LiveId" clId="{A253E126-FC74-57B8-8E67-398854A3A326}" dt="2025-12-11T00:42:46.530" v="5"/>
            <ac:cxnSpMkLst>
              <pc:docMk/>
              <pc:sldMasterMk cId="3594156858" sldId="2147483648"/>
              <pc:sldLayoutMk cId="384139789" sldId="2147483661"/>
              <ac:cxnSpMk id="23" creationId="{AEA6F782-A4B3-4453-8A2A-E1C5E5053004}"/>
            </ac:cxnSpMkLst>
          </pc:cxnChg>
          <pc:cxnChg chg="mod">
            <ac:chgData name="Youngsuk Shim" userId="204c76098c81fba8" providerId="LiveId" clId="{A253E126-FC74-57B8-8E67-398854A3A326}" dt="2025-12-11T00:42:46.530" v="5"/>
            <ac:cxnSpMkLst>
              <pc:docMk/>
              <pc:sldMasterMk cId="3594156858" sldId="2147483648"/>
              <pc:sldLayoutMk cId="384139789" sldId="2147483661"/>
              <ac:cxnSpMk id="24" creationId="{A5FAC9AA-4FED-4300-A128-4F873C8341CE}"/>
            </ac:cxnSpMkLst>
          </pc:cxnChg>
        </pc:sldLayoutChg>
        <pc:sldLayoutChg chg="modSp">
          <pc:chgData name="Youngsuk Shim" userId="204c76098c81fba8" providerId="LiveId" clId="{A253E126-FC74-57B8-8E67-398854A3A326}" dt="2025-12-11T00:42:29.751" v="3"/>
          <pc:sldLayoutMkLst>
            <pc:docMk/>
            <pc:sldMasterMk cId="3594156858" sldId="2147483648"/>
            <pc:sldLayoutMk cId="323181703" sldId="2147483662"/>
          </pc:sldLayoutMkLst>
          <pc:spChg chg="mod">
            <ac:chgData name="Youngsuk Shim" userId="204c76098c81fba8" providerId="LiveId" clId="{A253E126-FC74-57B8-8E67-398854A3A326}" dt="2025-12-11T00:42:29.751" v="3"/>
            <ac:spMkLst>
              <pc:docMk/>
              <pc:sldMasterMk cId="3594156858" sldId="2147483648"/>
              <pc:sldLayoutMk cId="323181703" sldId="2147483662"/>
              <ac:spMk id="2" creationId="{BEB4F660-8D95-4CAA-B6E8-18AA8E674EB9}"/>
            </ac:spMkLst>
          </pc:spChg>
          <pc:spChg chg="mod">
            <ac:chgData name="Youngsuk Shim" userId="204c76098c81fba8" providerId="LiveId" clId="{A253E126-FC74-57B8-8E67-398854A3A326}" dt="2025-12-11T00:42:29.751" v="3"/>
            <ac:spMkLst>
              <pc:docMk/>
              <pc:sldMasterMk cId="3594156858" sldId="2147483648"/>
              <pc:sldLayoutMk cId="323181703" sldId="2147483662"/>
              <ac:spMk id="3" creationId="{B4F6600E-2BA1-45B8-AC18-A0C0CA875C02}"/>
            </ac:spMkLst>
          </pc:spChg>
        </pc:sldLayoutChg>
        <pc:sldLayoutChg chg="modSp">
          <pc:chgData name="Youngsuk Shim" userId="204c76098c81fba8" providerId="LiveId" clId="{A253E126-FC74-57B8-8E67-398854A3A326}" dt="2025-12-11T00:43:17.299" v="8"/>
          <pc:sldLayoutMkLst>
            <pc:docMk/>
            <pc:sldMasterMk cId="3594156858" sldId="2147483648"/>
            <pc:sldLayoutMk cId="901790425" sldId="2147483663"/>
          </pc:sldLayoutMkLst>
          <pc:spChg chg="mod">
            <ac:chgData name="Youngsuk Shim" userId="204c76098c81fba8" providerId="LiveId" clId="{A253E126-FC74-57B8-8E67-398854A3A326}" dt="2025-12-11T00:41:25.370" v="1"/>
            <ac:spMkLst>
              <pc:docMk/>
              <pc:sldMasterMk cId="3594156858" sldId="2147483648"/>
              <pc:sldLayoutMk cId="901790425" sldId="2147483663"/>
              <ac:spMk id="2" creationId="{7476DA01-9421-44F0-AAEC-CDE46D903FF0}"/>
            </ac:spMkLst>
          </pc:spChg>
          <pc:spChg chg="mod">
            <ac:chgData name="Youngsuk Shim" userId="204c76098c81fba8" providerId="LiveId" clId="{A253E126-FC74-57B8-8E67-398854A3A326}" dt="2025-12-11T00:41:25.370" v="1"/>
            <ac:spMkLst>
              <pc:docMk/>
              <pc:sldMasterMk cId="3594156858" sldId="2147483648"/>
              <pc:sldLayoutMk cId="901790425" sldId="2147483663"/>
              <ac:spMk id="3" creationId="{DAEA81FE-600D-4617-8B20-5C7A44D8FF2C}"/>
            </ac:spMkLst>
          </pc:spChg>
          <pc:spChg chg="mod">
            <ac:chgData name="Youngsuk Shim" userId="204c76098c81fba8" providerId="LiveId" clId="{A253E126-FC74-57B8-8E67-398854A3A326}" dt="2025-12-11T00:43:17.299" v="8"/>
            <ac:spMkLst>
              <pc:docMk/>
              <pc:sldMasterMk cId="3594156858" sldId="2147483648"/>
              <pc:sldLayoutMk cId="901790425" sldId="2147483663"/>
              <ac:spMk id="4" creationId="{FE199FCF-AC40-4925-B756-4CA536A538CB}"/>
            </ac:spMkLst>
          </pc:spChg>
          <pc:spChg chg="mod">
            <ac:chgData name="Youngsuk Shim" userId="204c76098c81fba8" providerId="LiveId" clId="{A253E126-FC74-57B8-8E67-398854A3A326}" dt="2025-12-11T00:42:46.530" v="5"/>
            <ac:spMkLst>
              <pc:docMk/>
              <pc:sldMasterMk cId="3594156858" sldId="2147483648"/>
              <pc:sldLayoutMk cId="901790425" sldId="2147483663"/>
              <ac:spMk id="16" creationId="{B3B2F443-75CA-4D4B-B446-5AB2A45378A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l">
              <a:defRPr sz="13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891" y="0"/>
            <a:ext cx="3079115" cy="513588"/>
          </a:xfrm>
          <a:prstGeom prst="rect">
            <a:avLst/>
          </a:prstGeom>
        </p:spPr>
        <p:txBody>
          <a:bodyPr vert="horz" lIns="99094" tIns="49547" rIns="99094" bIns="49547" rtlCol="0"/>
          <a:lstStyle>
            <a:lvl1pPr algn="r">
              <a:defRPr sz="13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fld id="{9B5672F6-B2AF-4806-B197-4E74698611C9}" type="datetimeFigureOut">
              <a:rPr lang="ko-KR" altLang="en-US" smtClean="0"/>
              <a:pPr/>
              <a:t>2025. 12. 11.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94" tIns="49547" rIns="99094" bIns="49547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565" y="4926171"/>
            <a:ext cx="5684520" cy="4030504"/>
          </a:xfrm>
          <a:prstGeom prst="rect">
            <a:avLst/>
          </a:prstGeom>
        </p:spPr>
        <p:txBody>
          <a:bodyPr vert="horz" lIns="99094" tIns="49547" rIns="99094" bIns="4954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l">
              <a:defRPr sz="13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891" y="9722614"/>
            <a:ext cx="3079115" cy="513587"/>
          </a:xfrm>
          <a:prstGeom prst="rect">
            <a:avLst/>
          </a:prstGeom>
        </p:spPr>
        <p:txBody>
          <a:bodyPr vert="horz" lIns="99094" tIns="49547" rIns="99094" bIns="49547" rtlCol="0" anchor="b"/>
          <a:lstStyle>
            <a:lvl1pPr algn="r">
              <a:defRPr sz="13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fld id="{DAE22EBA-4076-4C5B-B7B0-3854D4F594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917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1" i="0" kern="1200">
        <a:solidFill>
          <a:schemeClr val="tx1"/>
        </a:solidFill>
        <a:latin typeface="Paperlogy 7 Bold" pitchFamily="2" charset="-127"/>
        <a:ea typeface="Paperlogy 7 Bold" pitchFamily="2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8508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558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31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11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445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02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046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331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39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06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8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81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1337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898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154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327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382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849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949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477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6274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614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923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9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915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65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948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529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8546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4752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846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852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5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056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996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441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327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39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0328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2146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4757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08658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8808F-5ACD-965F-1E3F-CE5C3852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0C1BC3-EC3A-C794-F4D0-689E4AC0A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578885-9818-2848-9704-6B9B99EAB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F08AF8-FF47-134B-B941-1E3D83C8F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832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F29C-5618-7A9E-EFE1-89EA84C71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4F841F-D750-E772-C51E-2B179D0CA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CABD7D-ECA4-DED6-ED63-ED6360CB5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43421-9DDB-3424-173F-ACB8DF724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08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606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941D-0A92-2DF3-A3F5-BE1E062F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256E35-D255-A770-D938-351508191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3CD7BD-7192-E3C4-4533-D2E69EB4D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3C335E-EE05-A18E-376A-EAFB1DFDA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5210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C8C1-5F60-9DA3-AEED-5B53DE120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AF7AED-C701-1EB8-6455-CC10603D7B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6AA921-D5A2-8AF3-338A-537DE3EBC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A328C-EE20-6136-52BD-0FEADB5B1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6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778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2388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4139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8037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8552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2590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442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670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42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48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22EBA-4076-4C5B-B7B0-3854D4F5943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96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E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4F660-8D95-4CAA-B6E8-18AA8E674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56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Paperlogy 7 Bold" pitchFamily="2" charset="-127"/>
                <a:cs typeface="Lato" panose="020F0502020204030203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F6600E-2BA1-45B8-AC18-A0C0CA875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718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latin typeface="Paperlogy 7 Bold" pitchFamily="2" charset="-127"/>
                <a:cs typeface="Lato" panose="020F050202020403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318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F10738-F810-45E8-A2CB-43122A607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36794D-B1FD-447E-BECC-0FCA7DF6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37C4E9-56AF-472B-BDB9-FD805E91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026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05BD4-6E10-4A76-9B12-6E8171FD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2D07E-D182-4907-ABAB-9D5FC7B6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C8267E-2AA1-45BF-BFDC-951EE65AF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97AB8-207F-4BAB-865B-7C2E2B6AB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4658F5-7B04-4E66-8DA6-A6A4EB8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DCF897-34DE-41B4-8A16-AB5492BD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90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0DC33-0245-420F-92DF-C41CB557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BCDFB-57EC-4B51-94DA-A5948DFE8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546D55-C86C-45E0-AE59-D60D006C2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9B17CE-0A06-4C64-9B2F-C47AF095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47FFF-59ED-48D6-940C-3FA01D70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B69CC2-5FD8-436C-B97C-67770FA9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950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97B14-A318-41B5-837D-9A8FEF1C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B9A4E6-A1FE-4A3D-9D96-A994E44FC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DDEBF3-FF22-46F6-8E92-096BE423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38924-AE06-4064-85B6-2873447F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E3A5F-FA56-4651-8C7E-0BC5CAC05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27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DD6315-80F0-4E18-A62F-E95683B7A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05E4EF-4E5F-4FF4-8F10-8AEAE03F9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CA899-91B5-4490-B866-586838A9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1BA567-7164-4854-993E-D9900DB6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12A078-F7A7-48D2-AB09-C8D58065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809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199FCF-AC40-4925-B756-4CA536A538CB}"/>
              </a:ext>
            </a:extLst>
          </p:cNvPr>
          <p:cNvSpPr/>
          <p:nvPr userDrawn="1"/>
        </p:nvSpPr>
        <p:spPr>
          <a:xfrm>
            <a:off x="0" y="6530975"/>
            <a:ext cx="12192000" cy="32861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6DA01-9421-44F0-AAEC-CDE46D90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95441"/>
            <a:ext cx="11377613" cy="468312"/>
          </a:xfrm>
        </p:spPr>
        <p:txBody>
          <a:bodyPr anchor="ctr">
            <a:normAutofit/>
          </a:bodyPr>
          <a:lstStyle>
            <a:lvl1pPr algn="l">
              <a:defRPr sz="20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A81FE-600D-4617-8B20-5C7A44D8FF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9425" y="757764"/>
            <a:ext cx="11377613" cy="280299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1" i="0">
                <a:solidFill>
                  <a:schemeClr val="tx1">
                    <a:lumMod val="75000"/>
                    <a:lumOff val="25000"/>
                  </a:schemeClr>
                </a:solidFill>
                <a:latin typeface="Paperlogy 7 Bold" pitchFamily="2" charset="-127"/>
                <a:ea typeface="Paperlogy 7 Bold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6B2B2A-FA9D-447D-B742-31574AE00F21}"/>
              </a:ext>
            </a:extLst>
          </p:cNvPr>
          <p:cNvCxnSpPr>
            <a:cxnSpLocks/>
          </p:cNvCxnSpPr>
          <p:nvPr userDrawn="1"/>
        </p:nvCxnSpPr>
        <p:spPr>
          <a:xfrm>
            <a:off x="10153735" y="6589083"/>
            <a:ext cx="0" cy="144000"/>
          </a:xfrm>
          <a:prstGeom prst="line">
            <a:avLst/>
          </a:prstGeom>
          <a:ln w="6350">
            <a:solidFill>
              <a:srgbClr val="42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B2F443-75CA-4D4B-B446-5AB2A45378AA}"/>
              </a:ext>
            </a:extLst>
          </p:cNvPr>
          <p:cNvSpPr txBox="1"/>
          <p:nvPr userDrawn="1"/>
        </p:nvSpPr>
        <p:spPr>
          <a:xfrm>
            <a:off x="9311255" y="6549381"/>
            <a:ext cx="1895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424243"/>
                </a:solidFill>
                <a:effectLst/>
                <a:latin typeface="Paperlogy 5 Medium" pitchFamily="2" charset="-127"/>
                <a:ea typeface="Paperlogy 5 Medium" pitchFamily="2" charset="-127"/>
                <a:cs typeface="Lato Semibold" panose="020F0502020204030203" pitchFamily="34" charset="0"/>
              </a:rPr>
              <a:t>Confidential      Riman</a:t>
            </a:r>
            <a:endParaRPr lang="ko-KR" altLang="en-US" sz="900" b="0" i="0" dirty="0">
              <a:solidFill>
                <a:srgbClr val="424243"/>
              </a:solidFill>
              <a:effectLst/>
              <a:latin typeface="Paperlogy 5 Medium" pitchFamily="2" charset="-127"/>
              <a:ea typeface="Paperlogy 5 Medium" pitchFamily="2" charset="-127"/>
              <a:cs typeface="Lato Semibold" panose="020F0502020204030203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904492-60ED-44FA-87A2-70822F60FE88}"/>
              </a:ext>
            </a:extLst>
          </p:cNvPr>
          <p:cNvCxnSpPr/>
          <p:nvPr userDrawn="1"/>
        </p:nvCxnSpPr>
        <p:spPr>
          <a:xfrm>
            <a:off x="479425" y="701853"/>
            <a:ext cx="1137761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790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C35EA4"/>
          </p15:clr>
        </p15:guide>
        <p15:guide id="3" orient="horz" pos="391">
          <p15:clr>
            <a:srgbClr val="FBAE40"/>
          </p15:clr>
        </p15:guide>
        <p15:guide id="4" orient="horz" pos="686">
          <p15:clr>
            <a:srgbClr val="FBAE40"/>
          </p15:clr>
        </p15:guide>
        <p15:guide id="5" pos="302">
          <p15:clr>
            <a:srgbClr val="547EBF"/>
          </p15:clr>
        </p15:guide>
        <p15:guide id="6" pos="7469">
          <p15:clr>
            <a:srgbClr val="547EBF"/>
          </p15:clr>
        </p15:guide>
        <p15:guide id="7" orient="horz" pos="4178">
          <p15:clr>
            <a:srgbClr val="FBAE40"/>
          </p15:clr>
        </p15:guide>
        <p15:guide id="9" orient="horz" pos="913">
          <p15:clr>
            <a:srgbClr val="C35EA4"/>
          </p15:clr>
        </p15:guide>
        <p15:guide id="10" orient="horz" pos="4269">
          <p15:clr>
            <a:srgbClr val="FBAE40"/>
          </p15:clr>
        </p15:guide>
        <p15:guide id="11" pos="778">
          <p15:clr>
            <a:srgbClr val="5ACBF0"/>
          </p15:clr>
        </p15:guide>
        <p15:guide id="12" pos="7015">
          <p15:clr>
            <a:srgbClr val="5ACBF0"/>
          </p15:clr>
        </p15:guide>
        <p15:guide id="13" orient="horz" pos="1026">
          <p15:clr>
            <a:srgbClr val="FBAE40"/>
          </p15:clr>
        </p15:guide>
        <p15:guide id="14" orient="horz" pos="4110">
          <p15:clr>
            <a:srgbClr val="FBAE40"/>
          </p15:clr>
        </p15:guide>
        <p15:guide id="15" orient="horz" pos="119">
          <p15:clr>
            <a:srgbClr val="FBAE40"/>
          </p15:clr>
        </p15:guide>
        <p15:guide id="16" orient="horz" pos="2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DA01-9421-44F0-AAEC-CDE46D90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64845"/>
            <a:ext cx="11377613" cy="710512"/>
          </a:xfrm>
        </p:spPr>
        <p:txBody>
          <a:bodyPr anchor="ctr">
            <a:normAutofit/>
          </a:bodyPr>
          <a:lstStyle>
            <a:lvl1pPr algn="l">
              <a:defRPr sz="4200" b="0" i="0">
                <a:latin typeface="Paperlogy 5 Medium" pitchFamily="2" charset="-127"/>
                <a:ea typeface="Paperlogy 5 Medium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A81FE-600D-4617-8B20-5C7A44D8F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450976"/>
            <a:ext cx="11377613" cy="354012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D18B5D-ACB0-40DC-823F-EF8A62B091B0}"/>
              </a:ext>
            </a:extLst>
          </p:cNvPr>
          <p:cNvGrpSpPr/>
          <p:nvPr userDrawn="1"/>
        </p:nvGrpSpPr>
        <p:grpSpPr>
          <a:xfrm>
            <a:off x="8647907" y="6471427"/>
            <a:ext cx="3367881" cy="369332"/>
            <a:chOff x="8647907" y="6471427"/>
            <a:chExt cx="3367881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178D78-B7B4-4257-8371-79012FB9E61F}"/>
                </a:ext>
              </a:extLst>
            </p:cNvPr>
            <p:cNvSpPr txBox="1"/>
            <p:nvPr userDrawn="1"/>
          </p:nvSpPr>
          <p:spPr>
            <a:xfrm>
              <a:off x="11068844" y="6471427"/>
              <a:ext cx="946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i="0" dirty="0">
                  <a:solidFill>
                    <a:srgbClr val="424243"/>
                  </a:solidFill>
                  <a:effectLst/>
                  <a:latin typeface="Paperlogy 5 Medium" pitchFamily="2" charset="-127"/>
                  <a:ea typeface="Paperlogy 5 Medium" pitchFamily="2" charset="-127"/>
                  <a:cs typeface="Lato Semibold" panose="020F0502020204030203" pitchFamily="34" charset="0"/>
                </a:rPr>
                <a:t>SEO SERVICE</a:t>
              </a:r>
              <a:endParaRPr lang="ko-KR" altLang="en-US" sz="900" b="0" i="0" dirty="0">
                <a:solidFill>
                  <a:srgbClr val="424243"/>
                </a:solidFill>
                <a:effectLst/>
                <a:latin typeface="Paperlogy 5 Medium" pitchFamily="2" charset="-127"/>
                <a:ea typeface="Paperlogy 5 Medium" pitchFamily="2" charset="-127"/>
                <a:cs typeface="Lato Semibold" panose="020F0502020204030203" pitchFamily="34" charset="0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ED4A837-D8A2-4703-887A-41C15299A3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47907" y="6547032"/>
              <a:ext cx="1022259" cy="73814"/>
            </a:xfrm>
            <a:prstGeom prst="rect">
              <a:avLst/>
            </a:prstGeom>
          </p:spPr>
        </p:pic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EA6F782-A4B3-4453-8A2A-E1C5E50530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71855" y="6511129"/>
              <a:ext cx="0" cy="144000"/>
            </a:xfrm>
            <a:prstGeom prst="line">
              <a:avLst/>
            </a:prstGeom>
            <a:ln w="6350">
              <a:solidFill>
                <a:srgbClr val="4242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5FAC9AA-4FED-4300-A128-4F873C8341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68844" y="6511129"/>
              <a:ext cx="0" cy="144000"/>
            </a:xfrm>
            <a:prstGeom prst="line">
              <a:avLst/>
            </a:prstGeom>
            <a:ln w="6350">
              <a:solidFill>
                <a:srgbClr val="4242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6447AE-B57F-49A9-97C2-A106C875FBC5}"/>
                </a:ext>
              </a:extLst>
            </p:cNvPr>
            <p:cNvSpPr txBox="1"/>
            <p:nvPr userDrawn="1"/>
          </p:nvSpPr>
          <p:spPr>
            <a:xfrm>
              <a:off x="9771855" y="6471427"/>
              <a:ext cx="1301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0" i="0" dirty="0">
                  <a:solidFill>
                    <a:srgbClr val="424243"/>
                  </a:solidFill>
                  <a:effectLst/>
                  <a:latin typeface="Paperlogy 5 Medium" pitchFamily="2" charset="-127"/>
                  <a:ea typeface="Paperlogy 5 Medium" pitchFamily="2" charset="-127"/>
                  <a:cs typeface="Lato Semibold" panose="020F0502020204030203" pitchFamily="34" charset="0"/>
                </a:rPr>
                <a:t>DIGITAL MARKETING</a:t>
              </a:r>
              <a:endParaRPr lang="ko-KR" altLang="en-US" sz="900" b="0" i="0" dirty="0">
                <a:solidFill>
                  <a:srgbClr val="424243"/>
                </a:solidFill>
                <a:effectLst/>
                <a:latin typeface="Paperlogy 5 Medium" pitchFamily="2" charset="-127"/>
                <a:ea typeface="Paperlogy 5 Medium" pitchFamily="2" charset="-127"/>
                <a:cs typeface="Lato Semibold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39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3">
          <p15:clr>
            <a:srgbClr val="C35EA4"/>
          </p15:clr>
        </p15:guide>
        <p15:guide id="3" orient="horz" pos="414">
          <p15:clr>
            <a:srgbClr val="FBAE40"/>
          </p15:clr>
        </p15:guide>
        <p15:guide id="4" orient="horz" pos="867">
          <p15:clr>
            <a:srgbClr val="FBAE40"/>
          </p15:clr>
        </p15:guide>
        <p15:guide id="5" pos="302">
          <p15:clr>
            <a:srgbClr val="547EBF"/>
          </p15:clr>
        </p15:guide>
        <p15:guide id="6" pos="7469">
          <p15:clr>
            <a:srgbClr val="547EBF"/>
          </p15:clr>
        </p15:guide>
        <p15:guide id="7" orient="horz" pos="4042">
          <p15:clr>
            <a:srgbClr val="FBAE40"/>
          </p15:clr>
        </p15:guide>
        <p15:guide id="9" orient="horz" pos="1139">
          <p15:clr>
            <a:srgbClr val="C35EA4"/>
          </p15:clr>
        </p15:guide>
        <p15:guide id="10" orient="horz" pos="4201">
          <p15:clr>
            <a:srgbClr val="FBAE40"/>
          </p15:clr>
        </p15:guide>
        <p15:guide id="11" pos="778">
          <p15:clr>
            <a:srgbClr val="5ACBF0"/>
          </p15:clr>
        </p15:guide>
        <p15:guide id="12" pos="7015">
          <p15:clr>
            <a:srgbClr val="5ACBF0"/>
          </p15:clr>
        </p15:guide>
        <p15:guide id="13" orient="horz" pos="120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E199FCF-AC40-4925-B756-4CA536A538CB}"/>
              </a:ext>
            </a:extLst>
          </p:cNvPr>
          <p:cNvSpPr/>
          <p:nvPr userDrawn="1"/>
        </p:nvSpPr>
        <p:spPr>
          <a:xfrm>
            <a:off x="0" y="6530975"/>
            <a:ext cx="12192000" cy="32861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76DA01-9421-44F0-AAEC-CDE46D90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620713"/>
            <a:ext cx="11377613" cy="468312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Paperlogy 7 Bold" pitchFamily="2" charset="-127"/>
                <a:ea typeface="Paperlogy 7 Bold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A81FE-600D-4617-8B20-5C7A44D8F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69089"/>
            <a:ext cx="11377613" cy="2802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5F6CD0-CB4A-4917-95C4-3BF8F12A0F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787" y="6624986"/>
            <a:ext cx="1022259" cy="7381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6B2B2A-FA9D-447D-B742-31574AE00F21}"/>
              </a:ext>
            </a:extLst>
          </p:cNvPr>
          <p:cNvCxnSpPr>
            <a:cxnSpLocks/>
          </p:cNvCxnSpPr>
          <p:nvPr userDrawn="1"/>
        </p:nvCxnSpPr>
        <p:spPr>
          <a:xfrm>
            <a:off x="10153735" y="6589083"/>
            <a:ext cx="0" cy="144000"/>
          </a:xfrm>
          <a:prstGeom prst="line">
            <a:avLst/>
          </a:prstGeom>
          <a:ln w="6350">
            <a:solidFill>
              <a:srgbClr val="4242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B2F443-75CA-4D4B-B446-5AB2A45378AA}"/>
              </a:ext>
            </a:extLst>
          </p:cNvPr>
          <p:cNvSpPr txBox="1"/>
          <p:nvPr userDrawn="1"/>
        </p:nvSpPr>
        <p:spPr>
          <a:xfrm>
            <a:off x="10153735" y="6549381"/>
            <a:ext cx="189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0" i="0" dirty="0">
                <a:solidFill>
                  <a:srgbClr val="424243"/>
                </a:solidFill>
                <a:effectLst/>
                <a:latin typeface="Paperlogy 5 Medium" pitchFamily="2" charset="-127"/>
                <a:ea typeface="Paperlogy 5 Medium" pitchFamily="2" charset="-127"/>
                <a:cs typeface="Lato Semibold" panose="020F0502020204030203" pitchFamily="34" charset="0"/>
              </a:rPr>
              <a:t>DIGITAL MARKETING SERVICE</a:t>
            </a:r>
            <a:endParaRPr lang="ko-KR" altLang="en-US" sz="900" b="0" i="0" dirty="0">
              <a:solidFill>
                <a:srgbClr val="424243"/>
              </a:solidFill>
              <a:effectLst/>
              <a:latin typeface="Paperlogy 5 Medium" pitchFamily="2" charset="-127"/>
              <a:ea typeface="Paperlogy 5 Medium" pitchFamily="2" charset="-127"/>
              <a:cs typeface="Lato Semibold" panose="020F0502020204030203" pitchFamily="34" charset="0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CD9C6942-D609-4BF3-8983-D0DC2A2ED4F7}"/>
              </a:ext>
            </a:extLst>
          </p:cNvPr>
          <p:cNvSpPr>
            <a:spLocks noGrp="1"/>
          </p:cNvSpPr>
          <p:nvPr userDrawn="1">
            <p:ph type="body" idx="10" hasCustomPrompt="1"/>
          </p:nvPr>
        </p:nvSpPr>
        <p:spPr>
          <a:xfrm>
            <a:off x="479425" y="195441"/>
            <a:ext cx="11377613" cy="172859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0" i="0">
                <a:solidFill>
                  <a:schemeClr val="tx1">
                    <a:lumMod val="65000"/>
                    <a:lumOff val="35000"/>
                  </a:schemeClr>
                </a:solidFill>
                <a:latin typeface="Paperlogy 5 Medium" pitchFamily="2" charset="-127"/>
                <a:ea typeface="Paperlogy 5 Medium" pitchFamily="2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2904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C35EA4"/>
          </p15:clr>
        </p15:guide>
        <p15:guide id="3" orient="horz" pos="391" userDrawn="1">
          <p15:clr>
            <a:srgbClr val="FBAE40"/>
          </p15:clr>
        </p15:guide>
        <p15:guide id="4" orient="horz" pos="686" userDrawn="1">
          <p15:clr>
            <a:srgbClr val="FBAE40"/>
          </p15:clr>
        </p15:guide>
        <p15:guide id="5" pos="302" userDrawn="1">
          <p15:clr>
            <a:srgbClr val="547EBF"/>
          </p15:clr>
        </p15:guide>
        <p15:guide id="6" pos="7469" userDrawn="1">
          <p15:clr>
            <a:srgbClr val="547EBF"/>
          </p15:clr>
        </p15:guide>
        <p15:guide id="7" orient="horz" pos="4178" userDrawn="1">
          <p15:clr>
            <a:srgbClr val="FBAE40"/>
          </p15:clr>
        </p15:guide>
        <p15:guide id="9" orient="horz" pos="913" userDrawn="1">
          <p15:clr>
            <a:srgbClr val="C35EA4"/>
          </p15:clr>
        </p15:guide>
        <p15:guide id="10" orient="horz" pos="4269" userDrawn="1">
          <p15:clr>
            <a:srgbClr val="FBAE40"/>
          </p15:clr>
        </p15:guide>
        <p15:guide id="11" pos="778" userDrawn="1">
          <p15:clr>
            <a:srgbClr val="5ACBF0"/>
          </p15:clr>
        </p15:guide>
        <p15:guide id="12" pos="7015" userDrawn="1">
          <p15:clr>
            <a:srgbClr val="5ACBF0"/>
          </p15:clr>
        </p15:guide>
        <p15:guide id="13" orient="horz" pos="1026" userDrawn="1">
          <p15:clr>
            <a:srgbClr val="FBAE40"/>
          </p15:clr>
        </p15:guide>
        <p15:guide id="14" orient="horz" pos="4110" userDrawn="1">
          <p15:clr>
            <a:srgbClr val="FBAE40"/>
          </p15:clr>
        </p15:guide>
        <p15:guide id="15" orient="horz" pos="119" userDrawn="1">
          <p15:clr>
            <a:srgbClr val="FBAE40"/>
          </p15:clr>
        </p15:guide>
        <p15:guide id="16" orient="horz" pos="23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4F660-8D95-4CAA-B6E8-18AA8E674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F6600E-2BA1-45B8-AC18-A0C0CA875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2E8C2-4208-4B94-A431-06322ED63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B6070-0EA2-43C9-8456-D1A7DD31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6511F-8F06-4497-BC8F-FDC0BF38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92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3A232-472E-4B8B-9668-DEDB4CFA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DD09-8E7A-402B-B635-A02C9720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5D67D5-1C5C-497D-A918-D31E6909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C9D10-5851-40F0-8EB6-6E7CA53A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4551A-5807-4D54-9717-80B708C0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8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6DA01-9421-44F0-AAEC-CDE46D90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A81FE-600D-4617-8B20-5C7A44D8F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7B603C-6DC8-417F-BB8C-1703C38EE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1698C-ED02-472F-97DB-E37A51D7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21DF6-9D71-4E3B-9200-59B53927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06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5E0F3-FC7D-4D8F-BC0B-5210F232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00E2A-9837-451E-AD07-309B84C1B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10B93-C7F7-4CFA-B308-CEB88D873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D88E4-9AC3-41E5-AD06-DD28A253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1BD954-9AD9-4D9D-AE27-23A5DBFC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28B1F2-5958-4957-834B-A8324C035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490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92539-F4EF-4A23-83EB-3CEA2F84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969BDE-35DC-4D2D-AD72-DF0E54FE0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FAE726-1227-4366-8521-82EFEC1A0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6A1DB1-D4F8-47BC-9C34-F5EBA4F12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3AECF-F58F-497F-B871-AB5A23A287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98A7D9-212C-4CCB-BA3A-1FC6FC91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0B7BA-8C4F-4868-BC15-34A4896A8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BFA46E-877E-4827-8940-0599E78D1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011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B35FE-3C6D-4906-BD3F-710BCBC6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0ED7A9-B43A-44E6-BFEC-5A41C303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B166-1DA8-4CB3-AAEB-D8E16D12E9E3}" type="datetimeFigureOut">
              <a:rPr lang="ko-KR" altLang="en-US" smtClean="0"/>
              <a:t>2025. 12. 11.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AC0EA6-F1B7-44B6-86A8-CBDC809B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48FE86-2ABB-4F4D-8AD5-0F1A328C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518A-95F7-4FA1-9A3E-1143348AB2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018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3F4C6F1-3C9A-4FD4-9DBF-A85D53EE6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BFFFC-F9B3-4ED9-87C9-CCD9FFB3D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2FC38-9B58-4D7C-BA45-C6631DC13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Paperlogy 7 Bold" pitchFamily="2" charset="-127"/>
                <a:ea typeface="Paperlogy 7 Bold" pitchFamily="2" charset="-127"/>
              </a:defRPr>
            </a:lvl1pPr>
          </a:lstStyle>
          <a:p>
            <a:fld id="{7CD5B166-1DA8-4CB3-AAEB-D8E16D12E9E3}" type="datetimeFigureOut">
              <a:rPr lang="ko-KR" altLang="en-US" smtClean="0"/>
              <a:pPr/>
              <a:t>2025. 12. 11.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5FD91-9C86-4F91-A20F-1A7954F6A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Paperlogy 7 Bold" pitchFamily="2" charset="-127"/>
                <a:ea typeface="Paperlogy 7 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989D26-03FB-4CD0-BE08-7397082AF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Paperlogy 7 Bold" pitchFamily="2" charset="-127"/>
                <a:ea typeface="Paperlogy 7 Bold" pitchFamily="2" charset="-127"/>
              </a:defRPr>
            </a:lvl1pPr>
          </a:lstStyle>
          <a:p>
            <a:fld id="{27E1518A-95F7-4FA1-9A3E-1143348AB2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15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Paperlogy 7 Bold" pitchFamily="2" charset="-127"/>
          <a:ea typeface="Paperlogy 7 Bold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temaps.org/protocol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earch.google.com/search-console/abou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httpd.apache.org/docs/current/mod/mod_deflat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evelopers.google.com/web/fundamentals/performance/critical-rendering-path/page-speed-rules-and-recommendations" TargetMode="External"/><Relationship Id="rId5" Type="http://schemas.openxmlformats.org/officeDocument/2006/relationships/hyperlink" Target="https://docs.microsoft.com/en-us/previous-versions/windows/it-pro/windows-server-2008-R2-and-2008/cc771003(v=ws.10)?redirectedfrom=MSDN" TargetMode="External"/><Relationship Id="rId4" Type="http://schemas.openxmlformats.org/officeDocument/2006/relationships/hyperlink" Target="http://nginx.org/en/docs/http/ngx_http_gzip_module.html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ngax/html-minifier" TargetMode="External"/><Relationship Id="rId13" Type="http://schemas.openxmlformats.org/officeDocument/2006/relationships/hyperlink" Target="https://www.imagemagick.org/script/convert.php" TargetMode="External"/><Relationship Id="rId3" Type="http://schemas.openxmlformats.org/officeDocument/2006/relationships/hyperlink" Target="https://web.dev/http-cache/#cache-control" TargetMode="External"/><Relationship Id="rId7" Type="http://schemas.openxmlformats.org/officeDocument/2006/relationships/hyperlink" Target="https://web.dev/http-cache/#caching-checklist" TargetMode="External"/><Relationship Id="rId12" Type="http://schemas.openxmlformats.org/officeDocument/2006/relationships/hyperlink" Target="https://developers.google.com/closure/compile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eb.dev/http-cache/#invalidating-and-updating-cached-responses" TargetMode="External"/><Relationship Id="rId11" Type="http://schemas.openxmlformats.org/officeDocument/2006/relationships/hyperlink" Target="https://github.com/mishoo/UglifyJS" TargetMode="External"/><Relationship Id="rId5" Type="http://schemas.openxmlformats.org/officeDocument/2006/relationships/hyperlink" Target="https://web.dev/http-cache/#defining-optimal-cache-control-policy" TargetMode="External"/><Relationship Id="rId10" Type="http://schemas.openxmlformats.org/officeDocument/2006/relationships/hyperlink" Target="https://github.com/css/csso" TargetMode="External"/><Relationship Id="rId4" Type="http://schemas.openxmlformats.org/officeDocument/2006/relationships/hyperlink" Target="https://web.dev/http-cache/#validating-cached-responses-with-etags" TargetMode="External"/><Relationship Id="rId9" Type="http://schemas.openxmlformats.org/officeDocument/2006/relationships/hyperlink" Target="https://github.com/cssnano/cssnano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hyperlink" Target="http://testmysite.thinkwithgoogle.com/" TargetMode="External"/><Relationship Id="rId4" Type="http://schemas.openxmlformats.org/officeDocument/2006/relationships/hyperlink" Target="https://developers.google.com/speed/pagespeed/insight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google.com/search-console/abou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guides/generate-structured-data-with-javascript#use-google-tag-manager" TargetMode="External"/><Relationship Id="rId7" Type="http://schemas.openxmlformats.org/officeDocument/2006/relationships/hyperlink" Target="https://schema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delabs.developers.google.com/codelabs/structured-data/index.html#0" TargetMode="External"/><Relationship Id="rId5" Type="http://schemas.openxmlformats.org/officeDocument/2006/relationships/hyperlink" Target="https://search.google.com/structured-data/testing-tool/u/0/" TargetMode="External"/><Relationship Id="rId4" Type="http://schemas.openxmlformats.org/officeDocument/2006/relationships/hyperlink" Target="https://www.google.com/webmasters/markup-helper/u/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elopers.google.com/search/docs/data-types/article" TargetMode="Externa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s.google.com/search/docs/data-types/boo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s.google.com/search/docs/data-types/breadcrumb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evelopers.google.com/search/docs/data-types/carouse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cours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even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faqpag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home-activitie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how-to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local-busines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logo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produc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review-snippe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sitelinks-searchbox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earch/docs/data-types/video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advisor.naver.com/guide/structured-data-channe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advisor.naver.com/guide/structured-data-channe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hyperlink" Target="https://www.lalalaworld.com/seo-for-south-korea-aka-2021-naver-seo-guide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diq.com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25.xml"/><Relationship Id="rId5" Type="http://schemas.openxmlformats.org/officeDocument/2006/relationships/slide" Target="slide22.xml"/><Relationship Id="rId4" Type="http://schemas.openxmlformats.org/officeDocument/2006/relationships/slide" Target="slide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20E7E-3495-EFB1-0E22-8B1CF19F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FB371-A2EA-F8EF-8D5E-F914FFF29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600" dirty="0">
                <a:solidFill>
                  <a:srgbClr val="10253F"/>
                </a:solidFill>
              </a:rPr>
              <a:t>SEO Guide</a:t>
            </a:r>
            <a:endParaRPr lang="ko-KR" altLang="en-US" spc="600" dirty="0">
              <a:solidFill>
                <a:srgbClr val="10253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4BB3A7-A9D1-6929-5539-4D9931C645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2025.12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6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robots.txt</a:t>
            </a:r>
            <a:r>
              <a:rPr lang="en-US" altLang="ko-KR" sz="1200" dirty="0"/>
              <a:t> | Tips - </a:t>
            </a:r>
            <a:r>
              <a:rPr lang="ko-KR" altLang="en-US" sz="1200" dirty="0"/>
              <a:t>인덱싱 제외를 위한 페이지별</a:t>
            </a:r>
            <a:r>
              <a:rPr lang="en-US" altLang="ko-KR" sz="1200" dirty="0"/>
              <a:t> noindex </a:t>
            </a:r>
            <a:r>
              <a:rPr lang="ko-KR" altLang="en-US" sz="1200" dirty="0"/>
              <a:t>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robots.txt </a:t>
            </a:r>
            <a:r>
              <a:rPr lang="ko-KR" altLang="en-US" dirty="0"/>
              <a:t>에서 </a:t>
            </a:r>
            <a:r>
              <a:rPr lang="en-US" altLang="ko-KR" dirty="0"/>
              <a:t>Disallow</a:t>
            </a:r>
            <a:r>
              <a:rPr lang="ko-KR" altLang="en-US" dirty="0"/>
              <a:t>처리를 하더라도 비밀번호가 걸리지 않은 경우 </a:t>
            </a:r>
            <a:r>
              <a:rPr lang="en-US" altLang="ko-KR" dirty="0"/>
              <a:t>Noindex </a:t>
            </a:r>
            <a:r>
              <a:rPr lang="ko-KR" altLang="en-US" dirty="0"/>
              <a:t>처리 필요</a:t>
            </a:r>
            <a:r>
              <a:rPr lang="en-US" altLang="ko-KR" dirty="0"/>
              <a:t> 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E8E81F-C468-4FDE-BD32-08BC1639633F}"/>
              </a:ext>
            </a:extLst>
          </p:cNvPr>
          <p:cNvSpPr txBox="1"/>
          <p:nvPr/>
        </p:nvSpPr>
        <p:spPr>
          <a:xfrm>
            <a:off x="1885361" y="1985361"/>
            <a:ext cx="8418136" cy="700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 [검색엔진 크롤러의 색인 생성을 막는 방법] 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- </a:t>
            </a:r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 아래 내용을 페이지 &lt;head&gt; 섹션에 삽입</a:t>
            </a:r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92652400-F451-499E-A28F-27E9D14AC2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87944"/>
              </p:ext>
            </p:extLst>
          </p:nvPr>
        </p:nvGraphicFramePr>
        <p:xfrm>
          <a:off x="1885361" y="2685583"/>
          <a:ext cx="8421278" cy="350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639">
                  <a:extLst>
                    <a:ext uri="{9D8B030D-6E8A-4147-A177-3AD203B41FA5}">
                      <a16:colId xmlns:a16="http://schemas.microsoft.com/office/drawing/2014/main" val="3008119508"/>
                    </a:ext>
                  </a:extLst>
                </a:gridCol>
                <a:gridCol w="4210639">
                  <a:extLst>
                    <a:ext uri="{9D8B030D-6E8A-4147-A177-3AD203B41FA5}">
                      <a16:colId xmlns:a16="http://schemas.microsoft.com/office/drawing/2014/main" val="3145859317"/>
                    </a:ext>
                  </a:extLst>
                </a:gridCol>
              </a:tblGrid>
              <a:tr h="747937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모든 검색엔진 크롤러의 색인 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&lt;meta name="robots" content="noindex"&gt;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91777"/>
                  </a:ext>
                </a:extLst>
              </a:tr>
              <a:tr h="1062476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구글 웹 크롤러의 색인 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&lt;meta name="googlebot" content="noindex"&gt;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75383"/>
                  </a:ext>
                </a:extLst>
              </a:tr>
              <a:tr h="1691554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네이버 크롤러의 색인 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&lt;meta name="Yeti" content="noindex"&gt;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64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56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3. sitemap.xml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3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sitemap.xml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sitemap.xml</a:t>
            </a:r>
            <a:r>
              <a:rPr lang="ko-KR" altLang="en-US" dirty="0"/>
              <a:t>은 검색엔진이 사이트에서 수집해야 하는 </a:t>
            </a:r>
            <a:r>
              <a:rPr lang="en-US" altLang="ko-KR" dirty="0"/>
              <a:t>URL</a:t>
            </a:r>
            <a:r>
              <a:rPr lang="ko-KR" altLang="en-US" dirty="0"/>
              <a:t>을 알려주는 역할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sitemap.xml </a:t>
            </a:r>
            <a:r>
              <a:rPr lang="ko-KR" altLang="en-US" dirty="0"/>
              <a:t>제출을 통해 신규</a:t>
            </a:r>
            <a:r>
              <a:rPr lang="en-US" altLang="ko-KR" dirty="0"/>
              <a:t>/</a:t>
            </a:r>
            <a:r>
              <a:rPr lang="ko-KR" altLang="en-US" dirty="0"/>
              <a:t>변경 내용을 관리해야 함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77326A-FE92-461A-8891-B4E12822E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871915"/>
              </p:ext>
            </p:extLst>
          </p:nvPr>
        </p:nvGraphicFramePr>
        <p:xfrm>
          <a:off x="479426" y="1736724"/>
          <a:ext cx="11377612" cy="4782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1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43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sitemap.org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에서 제공하는 표준화된 양식에 따라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xml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형태로 파일 제작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개당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50MB(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압축하지 않은 파일 기준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50,000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개로 제한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초과할 경우 분리해서 사용할 수 있지만 리만은 현재 해당 사항 없음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752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일관성 있는 정규화된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을 사용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https://www.example.com/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 있다면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을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https://example.com/(www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누락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또는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./mypage.html(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상대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지정해서는 안 됨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sitemap.xml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은 루트 폴더에 게재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사이트맵은 루트폴더 이외에도 게시할 수 있지만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위치한 하위 디렉토리에만 영향을 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세션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ID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 포함된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URL, Redirect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 발생하는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URL, 404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 발생하는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sitemap.xml 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리스트에서 제외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370587"/>
                  </a:ext>
                </a:extLst>
              </a:tr>
              <a:tr h="752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사이트맵 파일은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UTF-8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인코딩된 텍스트 파일 이어야 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(ASCII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포함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상위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ASCII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문자나 특정 제어 코드 또는 특수문자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*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{})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는 사용 금지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736607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&lt;priority&gt;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&lt;changefreq&gt;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값은 사용하지 않는 것을 추천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 추천 사항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844606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robots.txt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에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sitemap.xml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파일 위치 기재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02617"/>
                  </a:ext>
                </a:extLst>
              </a:tr>
              <a:tr h="419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 등 주요 검색엔진의 웹마스터툴을 통해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sitemap.xml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파일의 오류 확인 및 제출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9002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2830C7-BE9E-DD43-FCCF-704809FEBCAC}"/>
              </a:ext>
            </a:extLst>
          </p:cNvPr>
          <p:cNvSpPr/>
          <p:nvPr/>
        </p:nvSpPr>
        <p:spPr>
          <a:xfrm>
            <a:off x="8963247" y="390284"/>
            <a:ext cx="2062716" cy="802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어떤 방식으로 할지 미정</a:t>
            </a:r>
            <a:endParaRPr lang="en-KR" b="1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90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j-cs"/>
              </a:rPr>
              <a:t>3. sitemap.xml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j-cs"/>
              </a:rPr>
              <a:t> </a:t>
            </a:r>
            <a:r>
              <a:rPr lang="en-US" altLang="ko-KR" sz="1200" dirty="0"/>
              <a:t>| </a:t>
            </a:r>
            <a:r>
              <a:rPr lang="ko-KR" altLang="en-US" sz="1200" dirty="0"/>
              <a:t>구성요소 안내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&lt;changefreq&gt;, &lt;priority&gt; </a:t>
            </a:r>
            <a:r>
              <a:rPr lang="ko-KR" altLang="en-US" dirty="0"/>
              <a:t>미사용 권장</a:t>
            </a:r>
            <a:endParaRPr lang="en-US" altLang="ko-KR" dirty="0"/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DE668768-4D90-4D71-910A-2E57CEDA8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11"/>
              </p:ext>
            </p:extLst>
          </p:nvPr>
        </p:nvGraphicFramePr>
        <p:xfrm>
          <a:off x="479424" y="1736723"/>
          <a:ext cx="11377612" cy="4942695"/>
        </p:xfrm>
        <a:graphic>
          <a:graphicData uri="http://schemas.openxmlformats.org/drawingml/2006/table">
            <a:tbl>
              <a:tblPr/>
              <a:tblGrid>
                <a:gridCol w="1923928">
                  <a:extLst>
                    <a:ext uri="{9D8B030D-6E8A-4147-A177-3AD203B41FA5}">
                      <a16:colId xmlns:a16="http://schemas.microsoft.com/office/drawing/2014/main" val="955081545"/>
                    </a:ext>
                  </a:extLst>
                </a:gridCol>
                <a:gridCol w="1923928">
                  <a:extLst>
                    <a:ext uri="{9D8B030D-6E8A-4147-A177-3AD203B41FA5}">
                      <a16:colId xmlns:a16="http://schemas.microsoft.com/office/drawing/2014/main" val="3495871367"/>
                    </a:ext>
                  </a:extLst>
                </a:gridCol>
                <a:gridCol w="7529756">
                  <a:extLst>
                    <a:ext uri="{9D8B030D-6E8A-4147-A177-3AD203B41FA5}">
                      <a16:colId xmlns:a16="http://schemas.microsoft.com/office/drawing/2014/main" val="497751495"/>
                    </a:ext>
                  </a:extLst>
                </a:gridCol>
              </a:tblGrid>
              <a:tr h="2796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Tag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Required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74441"/>
                  </a:ext>
                </a:extLst>
              </a:tr>
              <a:tr h="545823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&lt;urlset&gt;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Required</a:t>
                      </a:r>
                      <a:endParaRPr lang="en-US" sz="1100" b="1" i="0" baseline="0" dirty="0">
                        <a:solidFill>
                          <a:srgbClr val="FF0000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/>
                      <a:r>
                        <a:rPr lang="ko-KR" alt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사이트맵에 포함된 모든 </a:t>
                      </a:r>
                      <a:r>
                        <a:rPr lang="en-US" altLang="ko-KR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URL</a:t>
                      </a:r>
                      <a:r>
                        <a:rPr lang="ko-KR" alt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세트를 포함</a:t>
                      </a:r>
                      <a:endParaRPr lang="en-US" sz="1100" b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98107"/>
                  </a:ext>
                </a:extLst>
              </a:tr>
              <a:tr h="545823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&lt;url&gt;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Required</a:t>
                      </a:r>
                      <a:endParaRPr lang="en-US" sz="1100" b="1" i="0" baseline="0" dirty="0">
                        <a:solidFill>
                          <a:srgbClr val="FF0000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/>
                      <a:r>
                        <a:rPr lang="ko-KR" alt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특정 </a:t>
                      </a:r>
                      <a:r>
                        <a:rPr lang="en-US" altLang="ko-KR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URL</a:t>
                      </a:r>
                      <a:r>
                        <a:rPr lang="ko-KR" alt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대한 정보를 포함</a:t>
                      </a:r>
                      <a:endParaRPr lang="en-US" sz="1100" b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986160"/>
                  </a:ext>
                </a:extLst>
              </a:tr>
              <a:tr h="545823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&lt;loc&gt;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1" baseline="0" dirty="0">
                          <a:solidFill>
                            <a:srgbClr val="FF0000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Required</a:t>
                      </a:r>
                      <a:endParaRPr lang="en-US" sz="1100" b="1" i="0" baseline="0" dirty="0">
                        <a:solidFill>
                          <a:srgbClr val="FF0000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t"/>
                      <a:r>
                        <a:rPr 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URL </a:t>
                      </a:r>
                      <a:r>
                        <a:rPr lang="ko-KR" altLang="en-US" sz="1100" b="1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지정</a:t>
                      </a:r>
                      <a:endParaRPr lang="en-US" sz="1100" b="1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60719"/>
                  </a:ext>
                </a:extLst>
              </a:tr>
              <a:tr h="723623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&lt;lastmod&gt;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Optional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t"/>
                      <a:r>
                        <a:rPr lang="ko-KR" alt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마지막 수정일을 표기 </a:t>
                      </a:r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(YYYY-MM-DD)</a:t>
                      </a: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67361"/>
                  </a:ext>
                </a:extLst>
              </a:tr>
              <a:tr h="1206074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&lt;changefreq&gt;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Optional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auto">
                        <a:buNone/>
                      </a:pPr>
                      <a:r>
                        <a:rPr lang="ko-KR" alt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페이지 변경 주기에 대한 안내</a:t>
                      </a:r>
                      <a:endParaRPr lang="en-US" sz="1100" b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marL="270004" lvl="0" indent="-179999" algn="l" defTabSz="914400" rtl="0" fontAlgn="auto" hangingPunct="1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always </a:t>
                      </a:r>
                    </a:p>
                    <a:p>
                      <a:pPr marL="270004" lvl="0" indent="-179999" algn="l" fontAlgn="auto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hourly</a:t>
                      </a:r>
                    </a:p>
                    <a:p>
                      <a:pPr marL="270004" lvl="0" indent="-179999" algn="l" fontAlgn="auto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daily</a:t>
                      </a:r>
                    </a:p>
                    <a:p>
                      <a:pPr marL="270004" lvl="0" indent="-179999" algn="l" fontAlgn="auto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weekly</a:t>
                      </a:r>
                    </a:p>
                    <a:p>
                      <a:pPr marL="270004" lvl="0" indent="-179999" algn="l" fontAlgn="auto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monthly</a:t>
                      </a:r>
                    </a:p>
                    <a:p>
                      <a:pPr marL="270004" lvl="0" indent="-179999" algn="l" fontAlgn="auto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kern="120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Yearly</a:t>
                      </a: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458256"/>
                  </a:ext>
                </a:extLst>
              </a:tr>
              <a:tr h="1056448"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&lt;priority&gt;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Optional</a:t>
                      </a:r>
                      <a:endParaRPr lang="en-US" sz="1100" b="1" i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itchFamily="34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 fontAlgn="t"/>
                      <a:r>
                        <a:rPr lang="ko-KR" alt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사이트에서 우선 순위를 나타냄</a:t>
                      </a:r>
                      <a:r>
                        <a:rPr lang="en-US" altLang="ko-KR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. </a:t>
                      </a:r>
                    </a:p>
                    <a:p>
                      <a:pPr lvl="0" algn="l" fontAlgn="t"/>
                      <a:r>
                        <a:rPr 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0.1~1.0(</a:t>
                      </a:r>
                      <a:r>
                        <a:rPr lang="ko-KR" alt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커질수록 중요</a:t>
                      </a:r>
                      <a:r>
                        <a:rPr lang="en-US" altLang="ko-KR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)</a:t>
                      </a:r>
                      <a:r>
                        <a:rPr lang="ko-KR" altLang="en-US" sz="1100" b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로 표기하며 검색엔진의 순위에는 영향이 없음</a:t>
                      </a:r>
                      <a:endParaRPr lang="en-US" sz="1100" b="0" baseline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marL="35999" marR="35999" marT="35999" marB="35999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238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j-cs"/>
              </a:rPr>
              <a:t>3. sitemap.xml</a:t>
            </a:r>
            <a:r>
              <a:rPr kumimoji="0" lang="en-US" altLang="ko-KR" sz="1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j-cs"/>
              </a:rPr>
              <a:t> </a:t>
            </a:r>
            <a:r>
              <a:rPr lang="en-US" altLang="ko-KR" sz="1200" dirty="0"/>
              <a:t>| Example -</a:t>
            </a:r>
            <a:r>
              <a:rPr lang="ko-KR" altLang="en-US" sz="1200" dirty="0"/>
              <a:t> </a:t>
            </a:r>
            <a:r>
              <a:rPr lang="en-US" altLang="ko-KR" sz="1200" dirty="0"/>
              <a:t>wownet/wowfa </a:t>
            </a:r>
            <a:r>
              <a:rPr lang="ko-KR" altLang="en-US" sz="1200" dirty="0"/>
              <a:t>공통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기본적인 </a:t>
            </a:r>
            <a:r>
              <a:rPr lang="en-US" altLang="ko-KR" dirty="0"/>
              <a:t>sitemap.xml</a:t>
            </a:r>
            <a:r>
              <a:rPr lang="ko-KR" altLang="en-US" dirty="0"/>
              <a:t> 예시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DD448-F8CA-4988-8D87-94D4389FF9F7}"/>
              </a:ext>
            </a:extLst>
          </p:cNvPr>
          <p:cNvSpPr txBox="1"/>
          <p:nvPr/>
        </p:nvSpPr>
        <p:spPr>
          <a:xfrm>
            <a:off x="3048786" y="2085782"/>
            <a:ext cx="6094428" cy="35948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&lt;?xml version="1.0" encoding="UTF-8"?&gt;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&lt;urlset xmlns="http://www.sitemaps.org/schemas/sitemap/0.9"&gt;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&lt;loc&gt;http://www.wownet.co.kr&lt;/loc&gt;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&lt;lastmod&gt;2021-01-26&lt;/lastmod&gt;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&lt;/url&gt;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&lt;loc&gt;http://www.wownet.co.kr/sub1/&lt;/loc&gt;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&lt;lastmod&gt;2021-01-26&lt;/lastmod&gt;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&lt;/url&gt;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 &lt;loc&gt;http://www.wownet.co.kr/sub2/&lt;/loc&gt;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 &lt;lastmod&gt;2021-01-26&lt;/lastmod&gt;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 &lt;/url&gt;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...</a:t>
            </a:r>
          </a:p>
          <a:p>
            <a:pPr>
              <a:lnSpc>
                <a:spcPct val="13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&lt;/urlset&gt;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D6BBB-E006-466C-B97F-486B4D2B4971}"/>
              </a:ext>
            </a:extLst>
          </p:cNvPr>
          <p:cNvSpPr txBox="1"/>
          <p:nvPr/>
        </p:nvSpPr>
        <p:spPr>
          <a:xfrm>
            <a:off x="9576662" y="2826432"/>
            <a:ext cx="3513197" cy="34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검색엔진에 노출할 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URL 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추가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D2513BDE-8D04-4661-AD06-B4C5AD405378}"/>
              </a:ext>
            </a:extLst>
          </p:cNvPr>
          <p:cNvSpPr/>
          <p:nvPr/>
        </p:nvSpPr>
        <p:spPr>
          <a:xfrm rot="10800000">
            <a:off x="6247925" y="2661598"/>
            <a:ext cx="255703" cy="270296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aperlogy 7 Bold" pitchFamily="2" charset="-127"/>
              <a:ea typeface="Paperlogy 7 Bold" pitchFamily="2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98038D-3F42-4913-B192-F8FAAD9DD30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724651" y="3026431"/>
            <a:ext cx="2555920" cy="9645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26D9272C-65AB-4C61-89D8-468AE6E42DFB}"/>
              </a:ext>
            </a:extLst>
          </p:cNvPr>
          <p:cNvSpPr/>
          <p:nvPr/>
        </p:nvSpPr>
        <p:spPr>
          <a:xfrm>
            <a:off x="9280571" y="2878385"/>
            <a:ext cx="296091" cy="2960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1</a:t>
            </a:r>
            <a:endParaRPr lang="ko-KR" altLang="en-US" sz="14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B5EFA1-192F-42FA-BAF2-F673A9B507A4}"/>
              </a:ext>
            </a:extLst>
          </p:cNvPr>
          <p:cNvSpPr/>
          <p:nvPr/>
        </p:nvSpPr>
        <p:spPr>
          <a:xfrm>
            <a:off x="3105149" y="2581275"/>
            <a:ext cx="3076575" cy="28956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chemeClr val="tx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626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4. Meta Title &amp; Description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78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Meta Title &amp; Description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SEO </a:t>
            </a:r>
            <a:r>
              <a:rPr lang="ko-KR" altLang="en-US" dirty="0"/>
              <a:t>성과를 개선하기 위해 </a:t>
            </a:r>
            <a:r>
              <a:rPr lang="en-US" altLang="ko-KR" dirty="0"/>
              <a:t>Meta Title &amp; Meta Description</a:t>
            </a:r>
            <a:r>
              <a:rPr lang="ko-KR" altLang="en-US" dirty="0"/>
              <a:t>의 개선이 필요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Meta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ko-KR" altLang="en-US" dirty="0"/>
              <a:t>과 </a:t>
            </a:r>
            <a:r>
              <a:rPr lang="en-US" altLang="ko-KR" dirty="0"/>
              <a:t>Meta Description</a:t>
            </a:r>
            <a:r>
              <a:rPr lang="ko-KR" altLang="en-US" dirty="0"/>
              <a:t>은 검색결과에 클릭을 유도하는 문구로 나타나며</a:t>
            </a:r>
            <a:r>
              <a:rPr lang="en-US" altLang="ko-KR" dirty="0"/>
              <a:t>, </a:t>
            </a:r>
            <a:r>
              <a:rPr lang="ko-KR" altLang="en-US" dirty="0"/>
              <a:t>방문을 유도하는 첫 경험을 제공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64D5656-D36F-4D91-8654-C1747A315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69349"/>
              </p:ext>
            </p:extLst>
          </p:nvPr>
        </p:nvGraphicFramePr>
        <p:xfrm>
          <a:off x="479426" y="1976452"/>
          <a:ext cx="11377612" cy="4542335"/>
        </p:xfrm>
        <a:graphic>
          <a:graphicData uri="http://schemas.openxmlformats.org/drawingml/2006/table">
            <a:tbl>
              <a:tblPr firstRow="1" bandRow="1"/>
              <a:tblGrid>
                <a:gridCol w="1555411">
                  <a:extLst>
                    <a:ext uri="{9D8B030D-6E8A-4147-A177-3AD203B41FA5}">
                      <a16:colId xmlns:a16="http://schemas.microsoft.com/office/drawing/2014/main" val="592411275"/>
                    </a:ext>
                  </a:extLst>
                </a:gridCol>
                <a:gridCol w="9822201">
                  <a:extLst>
                    <a:ext uri="{9D8B030D-6E8A-4147-A177-3AD203B41FA5}">
                      <a16:colId xmlns:a16="http://schemas.microsoft.com/office/drawing/2014/main" val="1343995729"/>
                    </a:ext>
                  </a:extLst>
                </a:gridCol>
              </a:tblGrid>
              <a:tr h="2743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IN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312275"/>
                  </a:ext>
                </a:extLst>
              </a:tr>
              <a:tr h="47499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Title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여백을 포함하여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이내로 작성 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길 경우 검색결과 화면에서 뒷 부분이 줄임으로 처리되어 표시됨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498112"/>
                  </a:ext>
                </a:extLst>
              </a:tr>
              <a:tr h="47499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latin typeface="SamsungOne 400" panose="020B0503030303020204" pitchFamily="34" charset="0"/>
                        <a:ea typeface="SamsungOneKorean 400" panose="020B05030303030202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영어를 사용할 경우 모든 문자를 소문자로 사용할 것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4678371"/>
                  </a:ext>
                </a:extLst>
              </a:tr>
              <a:tr h="31867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latin typeface="SamsungOne 400" panose="020B0503030303020204" pitchFamily="34" charset="0"/>
                        <a:ea typeface="SamsungOneKorean 400" panose="020B0503030303020204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 브랜드 이름이 포함되야 함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074307"/>
                  </a:ext>
                </a:extLst>
              </a:tr>
              <a:tr h="499896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IN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Description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여백 포함하여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155~160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이내로 작성 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모바일을 고려하여 약 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80</a:t>
                      </a:r>
                      <a:r>
                        <a:rPr lang="ko-KR" altLang="en-US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이내로 핵심 내용 우선 작성 후 추가 내용 작성</a:t>
                      </a:r>
                      <a:r>
                        <a:rPr lang="en-US" altLang="ko-KR" sz="11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endParaRPr lang="en-IN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64330"/>
                  </a:ext>
                </a:extLst>
              </a:tr>
              <a:tr h="499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영어를 사용할 경우 모든 문자를 대문자로 사용하지 말 것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강조를 위해 대문자를 일부 대문자 사용을 할 수 있지만 남용 금지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91372"/>
                  </a:ext>
                </a:extLst>
              </a:tr>
              <a:tr h="499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반복적으로 특정 단어 사용 금지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검색엔진이 스팸으로 인식할 수 있음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9560058"/>
                  </a:ext>
                </a:extLst>
              </a:tr>
              <a:tr h="499896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공통사항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클릭을 유도하기 위해 페이지에 대한 설명 내용으로 구성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중요 문구를 우선 사용하여 검색결과화면에 우선 노출되도록 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855170"/>
                  </a:ext>
                </a:extLst>
              </a:tr>
              <a:tr h="4998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한국어 사용자를 고려하여 작성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800574"/>
                  </a:ext>
                </a:extLst>
              </a:tr>
              <a:tr h="49989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dirty="0"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B2B2D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각 페이지별로 고유한 내용으로 작성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6966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11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5. Open Graph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20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Open Graph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SNS Tag</a:t>
            </a:r>
            <a:r>
              <a:rPr lang="ko-KR" altLang="en-US" dirty="0"/>
              <a:t>를 통해 페이스북</a:t>
            </a:r>
            <a:r>
              <a:rPr lang="en-US" altLang="ko-KR" dirty="0"/>
              <a:t>, </a:t>
            </a:r>
            <a:r>
              <a:rPr lang="ko-KR" altLang="en-US" dirty="0"/>
              <a:t>트위터에게 공유되는 타이틀</a:t>
            </a:r>
            <a:r>
              <a:rPr lang="en-US" altLang="ko-KR" dirty="0"/>
              <a:t>, </a:t>
            </a:r>
            <a:r>
              <a:rPr lang="ko-KR" altLang="en-US" dirty="0"/>
              <a:t>디스크립션</a:t>
            </a:r>
            <a:r>
              <a:rPr lang="en-US" altLang="ko-KR" dirty="0"/>
              <a:t>, </a:t>
            </a:r>
            <a:r>
              <a:rPr lang="ko-KR" altLang="en-US" dirty="0"/>
              <a:t>이미지를 지정할 수 있음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SNS Tag</a:t>
            </a:r>
            <a:r>
              <a:rPr lang="ko-KR" altLang="en-US" dirty="0"/>
              <a:t>를 통해 더 많은 유저 방문을 유도할 수 있음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87020"/>
              </p:ext>
            </p:extLst>
          </p:nvPr>
        </p:nvGraphicFramePr>
        <p:xfrm>
          <a:off x="479426" y="1736725"/>
          <a:ext cx="11377612" cy="4567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1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1804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74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Title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태그의 지정된 내용을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‘og:title’,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‘twitter:title’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동일하게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196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Description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태그의 지정된 내용을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‘og:description’, ‘twitter:description’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동일하게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196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CMS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에서 등록한 대표 이미지를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og:image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로 동일하게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895046"/>
                  </a:ext>
                </a:extLst>
              </a:tr>
              <a:tr h="1631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SNS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Title, Description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을 수정할 수 있도록 콘텐츠 입력 화면 기능 개선 권장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1748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[SNS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Tag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구성 안내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]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FE4B5F4-2DCE-4925-B393-327793DA6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980313"/>
              </p:ext>
            </p:extLst>
          </p:nvPr>
        </p:nvGraphicFramePr>
        <p:xfrm>
          <a:off x="1724778" y="3660357"/>
          <a:ext cx="9159122" cy="2487843"/>
        </p:xfrm>
        <a:graphic>
          <a:graphicData uri="http://schemas.openxmlformats.org/drawingml/2006/table">
            <a:tbl>
              <a:tblPr/>
              <a:tblGrid>
                <a:gridCol w="2526209">
                  <a:extLst>
                    <a:ext uri="{9D8B030D-6E8A-4147-A177-3AD203B41FA5}">
                      <a16:colId xmlns:a16="http://schemas.microsoft.com/office/drawing/2014/main" val="955081545"/>
                    </a:ext>
                  </a:extLst>
                </a:gridCol>
                <a:gridCol w="6632913">
                  <a:extLst>
                    <a:ext uri="{9D8B030D-6E8A-4147-A177-3AD203B41FA5}">
                      <a16:colId xmlns:a16="http://schemas.microsoft.com/office/drawing/2014/main" val="497751495"/>
                    </a:ext>
                  </a:extLst>
                </a:gridCol>
              </a:tblGrid>
              <a:tr h="1923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Tag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 TAG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74441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og:title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콘텐츠 제목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최대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50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자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998107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og:description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콘텐츠 설명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최대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160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자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40760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og:type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"website“  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7566155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og:url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공유하는 페이지의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URL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34031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og:image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콘텐츠 대표 이미지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(1200 x 630 pixels)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709447"/>
                  </a:ext>
                </a:extLst>
              </a:tr>
              <a:tr h="3825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og:site_name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사이트 이름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인셀덤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보타랩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라이프닝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공식몰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독자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R&amp;D &amp;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자이언트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병풀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기반 뷰티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&amp;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헬스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|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리만코리아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857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6. Header Tag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1. URL Structure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5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Header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검색엔진에게 있어서 </a:t>
            </a:r>
            <a:r>
              <a:rPr lang="en-US" altLang="ko-KR" dirty="0"/>
              <a:t>Header Tag(h1, h2, h3...)</a:t>
            </a:r>
            <a:r>
              <a:rPr lang="ko-KR" altLang="en-US" dirty="0"/>
              <a:t>는 사이트의 구조 정보를 알려주는 핵심 정보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Header Tag</a:t>
            </a:r>
            <a:r>
              <a:rPr lang="ko-KR" altLang="en-US" dirty="0"/>
              <a:t>의 경우 사용 시 계층적인 구조를 엄수해야 함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641726"/>
              </p:ext>
            </p:extLst>
          </p:nvPr>
        </p:nvGraphicFramePr>
        <p:xfrm>
          <a:off x="479426" y="1736724"/>
          <a:ext cx="11377612" cy="5086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1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최근 구글이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 하나가 아니어도 된다고 밝혔지만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하나의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을 사용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h1, h2, h3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같이 순차적으로 사용해야 함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 Good: </a:t>
                      </a:r>
                      <a:r>
                        <a:rPr lang="en-US" altLang="ko-KR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&lt;h1&gt;,  &lt;h2&gt;, &lt;h3&gt; ….. &lt;h6&gt;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 / Bad: </a:t>
                      </a:r>
                      <a:r>
                        <a:rPr lang="en-US" altLang="ko-KR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&lt;h1&gt;, &lt;h3&gt;… &lt;h5&gt;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타이틀 부분에 타겟 관련 키워드를 사용해야 각각의 페이지가 효과적으로 주제가 정의됨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Apple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메인 페이지의 경우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은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‘Apple’,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h2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‘Shop’, ‘Mac’, ‘iPad’…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Header tags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지정할 때 읽을 수 없는 글자 사용 금지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header tags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</a:t>
                      </a: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이미지에 적용하지 말 것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5914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 주제와 맞지 않는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header tag 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금지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40155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H2, h3, ...h6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등 여러 개를 순차적인 구조로 여러 세트를 만들어서 사용 가능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85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7. Canonical Tag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7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Canonical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Canonical tag </a:t>
            </a:r>
            <a:r>
              <a:rPr lang="ko-KR" altLang="en-US" dirty="0"/>
              <a:t>는 대표 콘텐츠가 무엇인지 정의함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불필요한 내부 유사 페이지의 경쟁</a:t>
            </a:r>
            <a:r>
              <a:rPr lang="en-US" altLang="ko-KR" dirty="0"/>
              <a:t>(</a:t>
            </a:r>
            <a:r>
              <a:rPr lang="ko-KR" altLang="en-US" dirty="0" err="1"/>
              <a:t>카니발라이제이션</a:t>
            </a:r>
            <a:r>
              <a:rPr lang="en-US" altLang="ko-KR" dirty="0"/>
              <a:t>) </a:t>
            </a:r>
            <a:r>
              <a:rPr lang="ko-KR" altLang="en-US" dirty="0"/>
              <a:t>방지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Page Authority </a:t>
            </a:r>
            <a:r>
              <a:rPr lang="ko-KR" altLang="en-US" dirty="0"/>
              <a:t>향상 효과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112744"/>
              </p:ext>
            </p:extLst>
          </p:nvPr>
        </p:nvGraphicFramePr>
        <p:xfrm>
          <a:off x="479426" y="1736724"/>
          <a:ext cx="11377612" cy="478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1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90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9846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Concept: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대표 페이지를 지정하여 중복 이슈를 해결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6697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모든 페이지에서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Canonical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정의가 되야 함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유사 페이지가 없는 경우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Canonical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은 자체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정의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7059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&lt;head&gt;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섹션에 아래와 같은 형태로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Canonical Tag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삽입</a:t>
                      </a:r>
                      <a:b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&lt;link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rel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=“canonical”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href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=“</a:t>
                      </a:r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https://</a:t>
                      </a:r>
                      <a:r>
                        <a:rPr lang="ko-KR" altLang="en-US" sz="1100" b="1" i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도메인</a:t>
                      </a:r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100" b="1" i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상세주소</a:t>
                      </a:r>
                      <a:r>
                        <a:rPr lang="en-US" altLang="ko-KR" sz="1100" b="1" i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”/&gt;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10315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Canonical Tag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지정 시 대상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인해 무한 루프가 발생하지 않도록 유의</a:t>
                      </a:r>
                      <a:b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</a:b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e.g. Page A (Canonical=Page B) </a:t>
                      </a: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Page B (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삭제되어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Page A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</a:t>
                      </a: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301 Redirect) </a:t>
                      </a: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Page A (Canonical=Page B)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...</a:t>
                      </a:r>
                      <a:endParaRPr 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EDEA14-1F20-4853-9D54-021B26FB4138}"/>
              </a:ext>
            </a:extLst>
          </p:cNvPr>
          <p:cNvGrpSpPr/>
          <p:nvPr/>
        </p:nvGrpSpPr>
        <p:grpSpPr>
          <a:xfrm>
            <a:off x="4828562" y="2355224"/>
            <a:ext cx="7363438" cy="1438762"/>
            <a:chOff x="3047387" y="2364749"/>
            <a:chExt cx="7363438" cy="1438762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27A727C-3316-4B99-94C7-105DC28FA665}"/>
                </a:ext>
              </a:extLst>
            </p:cNvPr>
            <p:cNvSpPr/>
            <p:nvPr/>
          </p:nvSpPr>
          <p:spPr>
            <a:xfrm>
              <a:off x="3133796" y="2364749"/>
              <a:ext cx="1837514" cy="274320"/>
            </a:xfrm>
            <a:prstGeom prst="rect">
              <a:avLst/>
            </a:prstGeom>
            <a:solidFill>
              <a:srgbClr val="FFC8D5"/>
            </a:solidFill>
            <a:ln cap="flat">
              <a:noFill/>
              <a:prstDash val="solid"/>
            </a:ln>
          </p:spPr>
          <p:txBody>
            <a:bodyPr vert="horz" wrap="square" lIns="71999" tIns="71999" rIns="71999" bIns="71999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u="none" strike="noStrike" kern="1200" cap="none" spc="0" baseline="0" dirty="0">
                  <a:solidFill>
                    <a:srgbClr val="2B2B2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Copied Page Version</a:t>
              </a:r>
              <a:r>
                <a:rPr lang="ko-KR" altLang="en-US" sz="1000" b="1" u="none" strike="noStrike" kern="1200" cap="none" spc="0" baseline="30000" dirty="0">
                  <a:solidFill>
                    <a:srgbClr val="2B2B2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①</a:t>
              </a:r>
              <a:endParaRPr lang="en-US" sz="1000" b="1" u="none" strike="noStrike" kern="1200" cap="none" spc="0" baseline="30000" dirty="0">
                <a:solidFill>
                  <a:srgbClr val="2B2B2D"/>
                </a:solidFill>
                <a:uFillTx/>
                <a:latin typeface="Paperlogy 7 Bold" pitchFamily="2" charset="-127"/>
                <a:ea typeface="Paperlogy 7 Bold" pitchFamily="2" charset="-127"/>
              </a:endParaRPr>
            </a:p>
          </p:txBody>
        </p:sp>
        <p:sp>
          <p:nvSpPr>
            <p:cNvPr id="8" name="Rectangle 30">
              <a:extLst>
                <a:ext uri="{FF2B5EF4-FFF2-40B4-BE49-F238E27FC236}">
                  <a16:creationId xmlns:a16="http://schemas.microsoft.com/office/drawing/2014/main" id="{0350764C-28F0-47D4-B65D-4813CA01C17B}"/>
                </a:ext>
              </a:extLst>
            </p:cNvPr>
            <p:cNvSpPr/>
            <p:nvPr/>
          </p:nvSpPr>
          <p:spPr>
            <a:xfrm>
              <a:off x="7064561" y="2364749"/>
              <a:ext cx="1943996" cy="274320"/>
            </a:xfrm>
            <a:prstGeom prst="rect">
              <a:avLst/>
            </a:prstGeom>
            <a:solidFill>
              <a:srgbClr val="FFC8D5"/>
            </a:solidFill>
            <a:ln cap="flat">
              <a:noFill/>
              <a:prstDash val="solid"/>
            </a:ln>
          </p:spPr>
          <p:txBody>
            <a:bodyPr vert="horz" wrap="square" lIns="71999" tIns="71999" rIns="71999" bIns="71999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u="none" strike="noStrike" kern="1200" cap="none" spc="0" baseline="0" dirty="0">
                  <a:solidFill>
                    <a:srgbClr val="2B2B2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Canonical Page Version</a:t>
              </a:r>
              <a:r>
                <a:rPr lang="ko-KR" altLang="en-US" sz="1000" b="1" u="none" strike="noStrike" kern="1200" cap="none" spc="0" baseline="30000" dirty="0">
                  <a:solidFill>
                    <a:srgbClr val="2B2B2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②</a:t>
              </a:r>
              <a:endParaRPr lang="en-US" sz="1000" b="1" u="none" strike="noStrike" kern="1200" cap="none" spc="0" baseline="30000" dirty="0">
                <a:solidFill>
                  <a:srgbClr val="C00000"/>
                </a:solidFill>
                <a:uFillTx/>
                <a:latin typeface="Paperlogy 7 Bold" pitchFamily="2" charset="-127"/>
                <a:ea typeface="Paperlogy 7 Bold" pitchFamily="2" charset="-127"/>
              </a:endParaRPr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FC947A92-587E-4AE4-87EB-74357125B061}"/>
                </a:ext>
              </a:extLst>
            </p:cNvPr>
            <p:cNvSpPr txBox="1"/>
            <p:nvPr/>
          </p:nvSpPr>
          <p:spPr>
            <a:xfrm>
              <a:off x="3047388" y="2674318"/>
              <a:ext cx="2688250" cy="4001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000" b="1" u="none" strike="noStrike" kern="1200" cap="none" spc="0" baseline="0" dirty="0">
                  <a:solidFill>
                    <a:srgbClr val="4A4A4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https://www.wownet.co.kr/product-a</a:t>
              </a:r>
            </a:p>
          </p:txBody>
        </p:sp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8C706F4F-05DB-4F4C-9790-C4CA0477319B}"/>
                </a:ext>
              </a:extLst>
            </p:cNvPr>
            <p:cNvSpPr txBox="1"/>
            <p:nvPr/>
          </p:nvSpPr>
          <p:spPr>
            <a:xfrm>
              <a:off x="3047387" y="2894439"/>
              <a:ext cx="3515337" cy="24622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000" b="1" u="none" strike="noStrike" kern="1200" cap="none" spc="0" baseline="0" dirty="0">
                  <a:solidFill>
                    <a:srgbClr val="4A4A4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https://www.wownet.co.kr/product-a?sku=2021</a:t>
              </a:r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84FB8816-611E-4C7F-9C8F-406111CFC513}"/>
                </a:ext>
              </a:extLst>
            </p:cNvPr>
            <p:cNvSpPr txBox="1"/>
            <p:nvPr/>
          </p:nvSpPr>
          <p:spPr>
            <a:xfrm>
              <a:off x="7010877" y="2674318"/>
              <a:ext cx="3399948" cy="24622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altLang="ko-KR" sz="1000" b="1" u="none" strike="noStrike" kern="1200" cap="none" spc="0" baseline="0" dirty="0">
                  <a:solidFill>
                    <a:srgbClr val="4A4A4D"/>
                  </a:solidFill>
                  <a:uFillTx/>
                  <a:latin typeface="Paperlogy 7 Bold" pitchFamily="2" charset="-127"/>
                  <a:ea typeface="Paperlogy 7 Bold" pitchFamily="2" charset="-127"/>
                </a:rPr>
                <a:t>https://www.wownet.co.kr/product-a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1DD0611-5A95-414A-BAFC-BEDEED1397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8089" y="3017549"/>
              <a:ext cx="1789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9B27BA94-E7DA-40ED-99E9-C87E9336F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7675" y="2882381"/>
              <a:ext cx="1" cy="1352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F753985-0D2E-414E-B06B-3ACF04106F01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50" y="2797428"/>
              <a:ext cx="13911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FDA8AA-AA9E-475C-9F5C-E33DBFAFDDC6}"/>
                </a:ext>
              </a:extLst>
            </p:cNvPr>
            <p:cNvSpPr txBox="1"/>
            <p:nvPr/>
          </p:nvSpPr>
          <p:spPr>
            <a:xfrm>
              <a:off x="3048000" y="3341269"/>
              <a:ext cx="7362825" cy="462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Copied Page Version: </a:t>
              </a:r>
              <a:r>
                <a:rPr lang="en-US" altLang="ko-KR" sz="1000" b="1" dirty="0">
                  <a:solidFill>
                    <a:srgbClr val="2B2B2D"/>
                  </a:solidFill>
                  <a:latin typeface="Paperlogy 7 Bold" pitchFamily="2" charset="-127"/>
                  <a:ea typeface="Paperlogy 7 Bold" pitchFamily="2" charset="-127"/>
                </a:rPr>
                <a:t>Canonical</a:t>
              </a:r>
              <a:r>
                <a:rPr lang="ko-KR" altLang="en-US" sz="1000" b="1" dirty="0">
                  <a:solidFill>
                    <a:srgbClr val="2B2B2D"/>
                  </a:solidFill>
                  <a:latin typeface="Paperlogy 7 Bold" pitchFamily="2" charset="-127"/>
                  <a:ea typeface="Paperlogy 7 Bold" pitchFamily="2" charset="-127"/>
                </a:rPr>
                <a:t>이 정의 안 된 경우 유사 </a:t>
              </a:r>
              <a:r>
                <a:rPr lang="ko-KR" altLang="en-US" sz="1000" b="1" dirty="0" err="1">
                  <a:solidFill>
                    <a:srgbClr val="2B2B2D"/>
                  </a:solidFill>
                  <a:latin typeface="Paperlogy 7 Bold" pitchFamily="2" charset="-127"/>
                  <a:ea typeface="Paperlogy 7 Bold" pitchFamily="2" charset="-127"/>
                </a:rPr>
                <a:t>콘텐츠간의</a:t>
              </a:r>
              <a:r>
                <a:rPr lang="ko-KR" altLang="en-US" sz="1000" b="1" dirty="0">
                  <a:solidFill>
                    <a:srgbClr val="2B2B2D"/>
                  </a:solidFill>
                  <a:latin typeface="Paperlogy 7 Bold" pitchFamily="2" charset="-127"/>
                  <a:ea typeface="Paperlogy 7 Bold" pitchFamily="2" charset="-127"/>
                </a:rPr>
                <a:t> 중복 이슈 발생</a:t>
              </a:r>
              <a:endParaRPr kumimoji="0" lang="en-US" altLang="ko-KR" sz="10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endParaRPr>
            </a:p>
            <a:p>
              <a:pPr marL="228600" marR="0" lvl="0" indent="-2286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ea"/>
                <a:buAutoNum type="circleNumDbPlain"/>
                <a:tabLst/>
                <a:defRPr/>
              </a:pPr>
              <a:r>
                <a:rPr kumimoji="0" lang="en-US" altLang="ko-KR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Canonical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 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Page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 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Version: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 </a:t>
              </a:r>
              <a:r>
                <a:rPr kumimoji="0" lang="en-US" altLang="ko-KR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Canonical 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처리를 통해 유사 </a:t>
              </a:r>
              <a:r>
                <a:rPr kumimoji="0" lang="ko-KR" altLang="en-US" sz="1000" b="1" u="none" strike="noStrike" kern="1200" cap="none" spc="0" normalizeH="0" baseline="0" noProof="0" dirty="0" err="1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콘텐츠간의</a:t>
              </a:r>
              <a:r>
                <a:rPr kumimoji="0" lang="ko-KR" alt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2B2B2D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 대표를 지정할 경우 문제 해결</a:t>
              </a:r>
              <a:endParaRPr kumimoji="0" lang="en-US" altLang="ko-KR" sz="10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9557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Canonical Tag</a:t>
            </a:r>
            <a:r>
              <a:rPr lang="en-US" altLang="ko-KR" sz="1200" dirty="0"/>
              <a:t> | Example –wownet/wowfa </a:t>
            </a:r>
            <a:r>
              <a:rPr lang="ko-KR" altLang="en-US" sz="1200" dirty="0"/>
              <a:t>공통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Canonical Tag </a:t>
            </a:r>
            <a:r>
              <a:rPr lang="ko-KR" altLang="en-US" dirty="0"/>
              <a:t>작성 예시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92DBE-F3E1-4454-B0BD-2AB91DEFADA8}"/>
              </a:ext>
            </a:extLst>
          </p:cNvPr>
          <p:cNvSpPr txBox="1"/>
          <p:nvPr/>
        </p:nvSpPr>
        <p:spPr>
          <a:xfrm>
            <a:off x="1885361" y="1985361"/>
            <a:ext cx="8418136" cy="7002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 [모든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 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페이지는 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Canonical Tag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가 있어야 함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] 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- &lt;head&gt; </a:t>
            </a:r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섹션에 우측 내용 추가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106644FE-7E98-46E3-954A-C26ADBDA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92246"/>
              </p:ext>
            </p:extLst>
          </p:nvPr>
        </p:nvGraphicFramePr>
        <p:xfrm>
          <a:off x="1885361" y="2685582"/>
          <a:ext cx="8421278" cy="3833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639">
                  <a:extLst>
                    <a:ext uri="{9D8B030D-6E8A-4147-A177-3AD203B41FA5}">
                      <a16:colId xmlns:a16="http://schemas.microsoft.com/office/drawing/2014/main" val="3008119508"/>
                    </a:ext>
                  </a:extLst>
                </a:gridCol>
                <a:gridCol w="4210639">
                  <a:extLst>
                    <a:ext uri="{9D8B030D-6E8A-4147-A177-3AD203B41FA5}">
                      <a16:colId xmlns:a16="http://schemas.microsoft.com/office/drawing/2014/main" val="3145859317"/>
                    </a:ext>
                  </a:extLst>
                </a:gridCol>
              </a:tblGrid>
              <a:tr h="15550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유사 페이지가 없는 경우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https://www.wownet.co.kr/pbcast/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),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자체 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URL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을 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Canonical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로 지정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endParaRPr lang="ko-KR" altLang="en-US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자체 페이지의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&lt;head&gt;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아래 내용 추가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&lt;link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rel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=“canonical”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href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=“https://www.wownet.co.kr/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pbcast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/”/&gt;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91777"/>
                  </a:ext>
                </a:extLst>
              </a:tr>
              <a:tr h="2278155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유사 페이지가 있는 경우 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(https://www.wownet.co.kr/event/, https://www.wownet.co.kr/paste-event/),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대표 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URL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을 지정하여 각 페이지에 삽입</a:t>
                      </a:r>
                      <a:endParaRPr lang="en-US" altLang="ko-KR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endParaRPr lang="en-US" altLang="ko-KR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endParaRPr lang="ko-KR" altLang="en-US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이벤트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지난 이벤트의 각각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&lt;head&gt;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에 아래 내용 추가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&lt;link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rel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=“canonical” </a:t>
                      </a: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href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 =“https://www.wownet.co.kr/event/”/&gt;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7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253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8. Multimedia Optimization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73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Multimedia Optimization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검색엔진의 </a:t>
            </a:r>
            <a:r>
              <a:rPr lang="ko-KR" altLang="en-US" dirty="0" err="1"/>
              <a:t>크롤러는</a:t>
            </a:r>
            <a:r>
              <a:rPr lang="ko-KR" altLang="en-US" dirty="0"/>
              <a:t> 이미지 등의 멀티미디어 파일로 부터 정보 수집이 어렵기 때문에 멀티미디어 파일 최적화 필요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멀티미디어 파일의 최적화를 통해 검색이 가능해지고</a:t>
            </a:r>
            <a:r>
              <a:rPr lang="en-US" altLang="ko-KR" dirty="0"/>
              <a:t>, </a:t>
            </a:r>
            <a:r>
              <a:rPr lang="ko-KR" altLang="en-US" dirty="0"/>
              <a:t> 사람과 </a:t>
            </a:r>
            <a:r>
              <a:rPr lang="ko-KR" altLang="en-US" dirty="0" err="1"/>
              <a:t>챗</a:t>
            </a:r>
            <a:r>
              <a:rPr lang="en-US" altLang="ko-KR" dirty="0"/>
              <a:t>GPT</a:t>
            </a:r>
            <a:r>
              <a:rPr lang="ko-KR" altLang="en-US" dirty="0"/>
              <a:t>와 같은 </a:t>
            </a:r>
            <a:r>
              <a:rPr lang="en-US" altLang="ko-KR"/>
              <a:t>AI</a:t>
            </a:r>
            <a:r>
              <a:rPr lang="ko-KR" altLang="en-US"/>
              <a:t>도 </a:t>
            </a:r>
            <a:r>
              <a:rPr lang="ko-KR" altLang="en-US" dirty="0"/>
              <a:t>이해할 수 있게 됨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53261"/>
              </p:ext>
            </p:extLst>
          </p:nvPr>
        </p:nvGraphicFramePr>
        <p:xfrm>
          <a:off x="479425" y="1736724"/>
          <a:ext cx="11377613" cy="454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39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 파일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동영상 파일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PDF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등 모든 멀티미디어 파일은 콘텐츠에 관한 정보를 설명하는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정보가 입력되야 함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Title: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콘텐츠를 나타내는 키워드로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70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Author: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브랜드명 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리만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Subject: Meta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Descrition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과 유사한 개념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콘텐츠에 대한 정보와 설명으로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160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Image Alt Tag: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이미지에 대한 정보와 설명으로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150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이내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59148"/>
                  </a:ext>
                </a:extLst>
              </a:tr>
              <a:tr h="701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PDF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등의 경우 웹사이트의 내부링크 활용 권장</a:t>
                      </a:r>
                      <a:endParaRPr lang="en-IN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  <p:pic>
        <p:nvPicPr>
          <p:cNvPr id="1028" name="Picture 4" descr="Adobe Acrobat X: Adding Description Fields to Document ...">
            <a:extLst>
              <a:ext uri="{FF2B5EF4-FFF2-40B4-BE49-F238E27FC236}">
                <a16:creationId xmlns:a16="http://schemas.microsoft.com/office/drawing/2014/main" id="{08980E58-FA4E-8C57-C5FA-05DBDE65C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2181736"/>
            <a:ext cx="3633745" cy="433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50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9. Keyword Strategy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92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Keyword Strategy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콘텐츠와 페이지에 대해 설명하는 단어와 문장으로 구성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타겟이 가장 많이 쓰는</a:t>
            </a:r>
            <a:r>
              <a:rPr lang="en-US" altLang="ko-KR" dirty="0"/>
              <a:t>, </a:t>
            </a:r>
            <a:r>
              <a:rPr lang="ko-KR" altLang="en-US" dirty="0"/>
              <a:t>이해하는</a:t>
            </a:r>
            <a:r>
              <a:rPr lang="en-US" altLang="ko-KR" dirty="0"/>
              <a:t>, </a:t>
            </a:r>
            <a:r>
              <a:rPr lang="ko-KR" altLang="en-US" dirty="0"/>
              <a:t>관심있는 키워드를 다양한 키워드 리서치 툴로 발굴하여 사용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255389"/>
              </p:ext>
            </p:extLst>
          </p:nvPr>
        </p:nvGraphicFramePr>
        <p:xfrm>
          <a:off x="479425" y="1736724"/>
          <a:ext cx="11377613" cy="4707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02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167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타겟 상품과 서비스에서 많이 사용하는 키워드를 사용할 것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167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일반 키워드와 브랜드 키워드는 별도로 진행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104908"/>
                  </a:ext>
                </a:extLst>
              </a:tr>
              <a:tr h="4692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롱테일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키워드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(3~4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 키워드 조합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5294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메인 키워드의 경우 유의미한 연관 검색어를 포함하여 구성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ICD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+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클렌징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+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클렌징오일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+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파우더워시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+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인셀덤클렌징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+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이중세안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685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콘텐츠에 있는 핵심 키워드와 연관된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“LSI Keywords”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* LSI(Latent Semantic Indexing)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키워드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 엔진이 웹 페이지의 콘텐츠를 깊이 이해하는 데 사용하는데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관련된 키워드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685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키워드 툴을 사용하여 키워드 현황을 조사할 것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59148"/>
                  </a:ext>
                </a:extLst>
              </a:tr>
              <a:tr h="685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네이버에서 연관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자동완성되는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키워드를 확인할 것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401559"/>
                  </a:ext>
                </a:extLst>
              </a:tr>
              <a:tr h="6856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핵심 키워드의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검색량이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얼마나 발생하는지 모니터링하고 그에 따른 다양한 시나리오를 준비해야 함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325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Keyword Strategy</a:t>
            </a:r>
            <a:r>
              <a:rPr lang="en-US" altLang="ko-KR" sz="1200" dirty="0"/>
              <a:t> | Summary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키워드는 검색엔진이 사이트를 인지하기 시작하는 중요한 단계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키워드 리스트를 만들 때 시장의 트렌드를 고려해야 하고</a:t>
            </a:r>
            <a:r>
              <a:rPr lang="en-US" altLang="ko-KR" dirty="0"/>
              <a:t>, </a:t>
            </a:r>
            <a:r>
              <a:rPr lang="ko-KR" altLang="en-US" dirty="0"/>
              <a:t>콘텐츠는 키워드를 반영하여 제작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978486"/>
              </p:ext>
            </p:extLst>
          </p:nvPr>
        </p:nvGraphicFramePr>
        <p:xfrm>
          <a:off x="479425" y="1736724"/>
          <a:ext cx="11377613" cy="4567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20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36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마케터 관점에서 키워드 리서치 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광고채널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기대효과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예상타겟을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 고려하여 키워드 리서치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4980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타겟 비즈니스와 산업에 관련된 연관 키워드를 사용할 수록 더 많은 유입 가능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336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경쟁자가 사용하지 않지만 콘텐츠와 관련도가 높은 키워드를 사용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727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검색 의도에 맞춘 특정 키워드를 많이 사용하여 콘텐츠를 제작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6970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핵심 키워드는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Meta </a:t>
                      </a:r>
                      <a:r>
                        <a:rPr lang="en-US" altLang="ko-KR" sz="1100" b="1" i="0" baseline="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Title&amp;Description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, URL, Header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Tag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에 사용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59148"/>
                  </a:ext>
                </a:extLst>
              </a:tr>
              <a:tr h="727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전체 콘텐츠에서 핵심 키워드가 너무 자주 반복되지 않도록 조정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전체 텍스트 비중에서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3% 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이내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en-IN" altLang="ko-KR" sz="1100" b="1" i="0" baseline="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Paperlogy 4 Regular" pitchFamily="2" charset="-127"/>
                        <a:ea typeface="Paperlogy 4 Regular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401559"/>
                  </a:ext>
                </a:extLst>
              </a:tr>
              <a:tr h="7277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반복적으로 특정 키워드를 사용하지 말 것 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검색엔진에 의해 스팸처리</a:t>
                      </a:r>
                      <a:r>
                        <a:rPr lang="en-US" altLang="ko-KR" sz="1100" b="1" i="0" baseline="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Paperlogy 4 Regular" pitchFamily="2" charset="-127"/>
                          <a:ea typeface="Paperlogy 4 Regular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888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Keyword Strategy</a:t>
            </a:r>
            <a:r>
              <a:rPr lang="en-US" altLang="ko-KR" sz="1200" dirty="0"/>
              <a:t> | How to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Keyword </a:t>
            </a:r>
            <a:r>
              <a:rPr lang="ko-KR" altLang="en-US" dirty="0"/>
              <a:t>발굴 및 적용을 위한 업무 안내</a:t>
            </a:r>
            <a:endParaRPr lang="en-US" altLang="ko-KR" dirty="0"/>
          </a:p>
        </p:txBody>
      </p:sp>
      <p:sp>
        <p:nvSpPr>
          <p:cNvPr id="29" name="오각형 29">
            <a:extLst>
              <a:ext uri="{FF2B5EF4-FFF2-40B4-BE49-F238E27FC236}">
                <a16:creationId xmlns:a16="http://schemas.microsoft.com/office/drawing/2014/main" id="{DD4A96FE-8DF9-4CCD-8E88-7C04B20A469D}"/>
              </a:ext>
            </a:extLst>
          </p:cNvPr>
          <p:cNvSpPr/>
          <p:nvPr/>
        </p:nvSpPr>
        <p:spPr>
          <a:xfrm>
            <a:off x="561976" y="1530157"/>
            <a:ext cx="2535164" cy="468086"/>
          </a:xfrm>
          <a:prstGeom prst="homePlate">
            <a:avLst>
              <a:gd name="adj" fmla="val 16408"/>
            </a:avLst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rgbClr val="FFFFFF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Seed Keyword </a:t>
            </a:r>
            <a:r>
              <a:rPr lang="ko-KR" altLang="en-US" sz="1400" b="1" kern="0" dirty="0">
                <a:solidFill>
                  <a:srgbClr val="FFFFFF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발굴</a:t>
            </a:r>
            <a:endParaRPr kumimoji="0" lang="en-US" altLang="ko-KR" sz="14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sp>
        <p:nvSpPr>
          <p:cNvPr id="30" name="오각형 29">
            <a:extLst>
              <a:ext uri="{FF2B5EF4-FFF2-40B4-BE49-F238E27FC236}">
                <a16:creationId xmlns:a16="http://schemas.microsoft.com/office/drawing/2014/main" id="{B5E167A9-25AD-48FA-B93D-935921349F39}"/>
              </a:ext>
            </a:extLst>
          </p:cNvPr>
          <p:cNvSpPr/>
          <p:nvPr/>
        </p:nvSpPr>
        <p:spPr>
          <a:xfrm>
            <a:off x="3403096" y="1530157"/>
            <a:ext cx="2535164" cy="468086"/>
          </a:xfrm>
          <a:prstGeom prst="homePlate">
            <a:avLst>
              <a:gd name="adj" fmla="val 16408"/>
            </a:avLst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키워드 확장</a:t>
            </a:r>
          </a:p>
        </p:txBody>
      </p:sp>
      <p:sp>
        <p:nvSpPr>
          <p:cNvPr id="31" name="오각형 29">
            <a:extLst>
              <a:ext uri="{FF2B5EF4-FFF2-40B4-BE49-F238E27FC236}">
                <a16:creationId xmlns:a16="http://schemas.microsoft.com/office/drawing/2014/main" id="{4D0145DB-70C0-48C3-9849-77F64ED8DCCF}"/>
              </a:ext>
            </a:extLst>
          </p:cNvPr>
          <p:cNvSpPr/>
          <p:nvPr/>
        </p:nvSpPr>
        <p:spPr>
          <a:xfrm>
            <a:off x="6244218" y="1530157"/>
            <a:ext cx="2535164" cy="468086"/>
          </a:xfrm>
          <a:prstGeom prst="homePlate">
            <a:avLst>
              <a:gd name="adj" fmla="val 16408"/>
            </a:avLst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중요 키워드 선별</a:t>
            </a:r>
            <a:endParaRPr kumimoji="0" lang="ko-KR" altLang="en-US" sz="16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sp>
        <p:nvSpPr>
          <p:cNvPr id="32" name="오각형 29">
            <a:extLst>
              <a:ext uri="{FF2B5EF4-FFF2-40B4-BE49-F238E27FC236}">
                <a16:creationId xmlns:a16="http://schemas.microsoft.com/office/drawing/2014/main" id="{7B7360DA-FE1C-44B4-9615-8C604DD76BA9}"/>
              </a:ext>
            </a:extLst>
          </p:cNvPr>
          <p:cNvSpPr/>
          <p:nvPr/>
        </p:nvSpPr>
        <p:spPr>
          <a:xfrm>
            <a:off x="9085338" y="1530157"/>
            <a:ext cx="2535164" cy="468086"/>
          </a:xfrm>
          <a:prstGeom prst="homePlate">
            <a:avLst>
              <a:gd name="adj" fmla="val 16408"/>
            </a:avLst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최종 키워드 리스트</a:t>
            </a:r>
            <a:endParaRPr kumimoji="0" lang="ko-KR" altLang="en-US" sz="14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A3EA70-AF8D-4ADF-BDF3-E3C7F277598A}"/>
              </a:ext>
            </a:extLst>
          </p:cNvPr>
          <p:cNvSpPr/>
          <p:nvPr/>
        </p:nvSpPr>
        <p:spPr>
          <a:xfrm>
            <a:off x="561976" y="2123882"/>
            <a:ext cx="2529038" cy="415457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2B2B2D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</a:rPr>
              <a:t>가장 기본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</a:rPr>
              <a:t>, 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</a:rPr>
              <a:t>검색엔진을 위한 기본인  키워드 정의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아이디어 회의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–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수작업을 통해 페이지별 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Seed Keyword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정의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</a:p>
          <a:p>
            <a:pPr marL="631825" marR="0" lvl="1" indent="-174625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예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.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골목치과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자사 사이트 분석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631825" marR="0" lvl="1" indent="-174625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제품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서비스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 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Meta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Tags...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1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경쟁사 사이트 분석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631825" marR="0" lvl="1" indent="-174625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관련 키워드 조사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631825" marR="0" lvl="1" indent="-174625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온라인 툴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631825" marR="0" lvl="1" indent="-174625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키워드별 </a:t>
            </a:r>
            <a:r>
              <a:rPr lang="ko-KR" altLang="en-US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검색량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및 유입량 확인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pic>
        <p:nvPicPr>
          <p:cNvPr id="34" name="Picture 9">
            <a:extLst>
              <a:ext uri="{FF2B5EF4-FFF2-40B4-BE49-F238E27FC236}">
                <a16:creationId xmlns:a16="http://schemas.microsoft.com/office/drawing/2014/main" id="{A878FF42-5A45-4737-B26B-129332512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34" y="5820144"/>
            <a:ext cx="909315" cy="439615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62D916DA-9448-41F8-A42F-DA5989663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557" y="5492190"/>
            <a:ext cx="1006007" cy="458558"/>
          </a:xfrm>
          <a:prstGeom prst="rect">
            <a:avLst/>
          </a:prstGeom>
        </p:spPr>
      </p:pic>
      <p:sp>
        <p:nvSpPr>
          <p:cNvPr id="36" name="직사각형 7">
            <a:extLst>
              <a:ext uri="{FF2B5EF4-FFF2-40B4-BE49-F238E27FC236}">
                <a16:creationId xmlns:a16="http://schemas.microsoft.com/office/drawing/2014/main" id="{04D964AF-CFA0-4C4A-B999-DC7C5F7B9443}"/>
              </a:ext>
            </a:extLst>
          </p:cNvPr>
          <p:cNvSpPr/>
          <p:nvPr/>
        </p:nvSpPr>
        <p:spPr>
          <a:xfrm>
            <a:off x="3396608" y="2123882"/>
            <a:ext cx="2529038" cy="415457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2B2B2D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다양한 키워드 툴을 사용하여 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LSI Keyword, </a:t>
            </a:r>
            <a:r>
              <a:rPr lang="ko-KR" altLang="en-US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롱테일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키워드 발굴</a:t>
            </a:r>
            <a:endParaRPr lang="en-US" altLang="ko-KR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대부분의 키워드 툴의 경우 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Seed Keyword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를 입력 시 자동으로 관련 키워드를 추천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endParaRPr lang="en-US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각 서비스의 결과물을 취합하여 국내 시장에 적합한지 검토</a:t>
            </a:r>
            <a:b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</a:b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(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네이버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구글 트렌드 활용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)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865C9057-EE6C-4FFB-B514-BAC5709E9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200" y="2880580"/>
            <a:ext cx="1076230" cy="2632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8" name="Picture 19">
            <a:extLst>
              <a:ext uri="{FF2B5EF4-FFF2-40B4-BE49-F238E27FC236}">
                <a16:creationId xmlns:a16="http://schemas.microsoft.com/office/drawing/2014/main" id="{FFEC47DC-821F-4296-AA33-18BD01CF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022" y="2880579"/>
            <a:ext cx="783288" cy="26328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0" name="Picture 2" descr="SEMrush Reviews">
            <a:extLst>
              <a:ext uri="{FF2B5EF4-FFF2-40B4-BE49-F238E27FC236}">
                <a16:creationId xmlns:a16="http://schemas.microsoft.com/office/drawing/2014/main" id="{F5856A75-E300-4D32-8E8C-ACD459ED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022" y="3339987"/>
            <a:ext cx="692586" cy="27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7">
            <a:extLst>
              <a:ext uri="{FF2B5EF4-FFF2-40B4-BE49-F238E27FC236}">
                <a16:creationId xmlns:a16="http://schemas.microsoft.com/office/drawing/2014/main" id="{98584140-C205-4DBA-8098-1FCB985F6FE1}"/>
              </a:ext>
            </a:extLst>
          </p:cNvPr>
          <p:cNvSpPr/>
          <p:nvPr/>
        </p:nvSpPr>
        <p:spPr>
          <a:xfrm>
            <a:off x="6266355" y="2123882"/>
            <a:ext cx="2535164" cy="415457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2B2B2D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아래 지표를 고려하여 키워드 리스트를 작성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228600" marR="0" lvl="0" indent="-2286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1" u="none" strike="noStrike" kern="0" cap="none" spc="0" normalizeH="0" baseline="0" noProof="0" dirty="0" err="1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검색수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228600" marR="0" lvl="0" indent="-2286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경쟁정도</a:t>
            </a:r>
            <a:endParaRPr lang="en-US" altLang="ko-KR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228600" marR="0" lvl="0" indent="-2286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관련성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marR="0" lvl="0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800100" marR="0" lvl="1" indent="-34290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sp>
        <p:nvSpPr>
          <p:cNvPr id="42" name="직사각형 7">
            <a:extLst>
              <a:ext uri="{FF2B5EF4-FFF2-40B4-BE49-F238E27FC236}">
                <a16:creationId xmlns:a16="http://schemas.microsoft.com/office/drawing/2014/main" id="{7AE6B76C-3551-4441-9F0D-737F7BEA6B18}"/>
              </a:ext>
            </a:extLst>
          </p:cNvPr>
          <p:cNvSpPr/>
          <p:nvPr/>
        </p:nvSpPr>
        <p:spPr>
          <a:xfrm>
            <a:off x="9085336" y="2123882"/>
            <a:ext cx="2535164" cy="175674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2B2B2D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콘텐츠에 맞는 최종 키워드 생성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예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.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브랜드 키워드</a:t>
            </a: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kern="0" noProof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 리만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</a:t>
            </a: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en-US" altLang="ko-KR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botalab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 </a:t>
            </a:r>
            <a:r>
              <a:rPr lang="en-US" altLang="ko-KR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icd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 </a:t>
            </a:r>
            <a:r>
              <a:rPr lang="en-US" altLang="ko-KR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lifening</a:t>
            </a:r>
            <a:endParaRPr lang="en-US" altLang="ko-KR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200" b="1" kern="0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200" b="1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R="0" lvl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 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예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. 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뷰티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ko-KR" altLang="en-US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선크림</a:t>
            </a:r>
            <a:r>
              <a:rPr lang="en-US" altLang="ko-KR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,</a:t>
            </a:r>
            <a:r>
              <a:rPr lang="ko-KR" altLang="en-US" sz="1200" b="1" kern="0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ko-KR" altLang="en-US" sz="1200" b="1" kern="0" dirty="0" err="1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주름케어</a:t>
            </a:r>
            <a:r>
              <a:rPr kumimoji="0" lang="en-US" altLang="ko-KR" sz="1200" b="1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4AAE8D-C22D-4B17-990B-642E67D27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751" y="5511177"/>
            <a:ext cx="1179744" cy="305248"/>
          </a:xfrm>
          <a:prstGeom prst="rect">
            <a:avLst/>
          </a:prstGeom>
        </p:spPr>
      </p:pic>
      <p:pic>
        <p:nvPicPr>
          <p:cNvPr id="1028" name="Picture 4" descr="3 More Features Shifted To New Google Search Console | Pearl City Media |  Muscatine, IA">
            <a:extLst>
              <a:ext uri="{FF2B5EF4-FFF2-40B4-BE49-F238E27FC236}">
                <a16:creationId xmlns:a16="http://schemas.microsoft.com/office/drawing/2014/main" id="{0308BD4A-DCBA-4099-AE07-73B51159E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2"/>
          <a:stretch/>
        </p:blipFill>
        <p:spPr bwMode="auto">
          <a:xfrm>
            <a:off x="3687549" y="3224741"/>
            <a:ext cx="944656" cy="46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pic Ad Group facebook-ads-logo - Epic Ad Group">
            <a:extLst>
              <a:ext uri="{FF2B5EF4-FFF2-40B4-BE49-F238E27FC236}">
                <a16:creationId xmlns:a16="http://schemas.microsoft.com/office/drawing/2014/main" id="{AC46B256-DEAF-6E67-47A1-7EDFA2DA9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61" b="35461"/>
          <a:stretch/>
        </p:blipFill>
        <p:spPr bwMode="auto">
          <a:xfrm>
            <a:off x="1826495" y="5884391"/>
            <a:ext cx="1096027" cy="3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A3485-373D-396D-F95A-B9B1A22E7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1396" y="4105009"/>
            <a:ext cx="6022000" cy="241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09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URL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URL</a:t>
            </a:r>
            <a:r>
              <a:rPr lang="ko-KR" altLang="en-US" dirty="0"/>
              <a:t>은 페이지 콘텐츠와 관련된 키워드로 사람이 이해할 수 있는 형식으로 구성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URL</a:t>
            </a:r>
            <a:r>
              <a:rPr lang="ko-KR" altLang="en-US" dirty="0"/>
              <a:t>은 가능한 간단한 형태로 구성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77326A-FE92-461A-8891-B4E12822E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472284"/>
              </p:ext>
            </p:extLst>
          </p:nvPr>
        </p:nvGraphicFramePr>
        <p:xfrm>
          <a:off x="479426" y="1736724"/>
          <a:ext cx="11377612" cy="468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1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939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 시 띄어쓰기 부분은 하이픈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('-＇)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시작이나 끝 부분에 사용하지 않음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하이픈 대신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언더바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(‘_’) 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 금지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 시 대문자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특수문자 금지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 시 영어로 구성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 시 메인 키워드를 사용하여 내용에 대한 이해를 할 수 있도록 구성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(Slug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의 경우 한글로 구성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구글 추천 사항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370587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 파라미터가 사용될 경우 항상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Canonical tag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는 파라미터가 없는 것으로 지정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736607"/>
                  </a:ext>
                </a:extLst>
              </a:tr>
              <a:tr h="44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 or Not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-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시스템 특성이 아니라면 사용 안 하는 것 추천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844606"/>
                  </a:ext>
                </a:extLst>
              </a:tr>
              <a:tr h="105519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간략한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구조 유지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 - URL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상에 반복되는 문구의 최소화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domain.com/</a:t>
                      </a:r>
                      <a:r>
                        <a:rPr lang="en-US" altLang="ko-KR" sz="1100" b="1" i="0" baseline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company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ko-KR" sz="1100" b="1" i="0" baseline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company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-intro/)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 -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콘텐츠를 나타남에 있어 기여하는 것이 적은 디렉토리 명칭은 삭제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domain.com/</a:t>
                      </a:r>
                      <a:r>
                        <a:rPr lang="en-US" altLang="ko-KR" sz="1100" b="1" i="0" baseline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company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altLang="ko-KR" sz="1100" b="1" i="0" baseline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company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-intro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domain.com/</a:t>
                      </a:r>
                      <a:r>
                        <a:rPr lang="en-US" altLang="ko-KR" sz="1100" b="1" i="0" baseline="0" dirty="0">
                          <a:solidFill>
                            <a:srgbClr val="FF0000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company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-intro/)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9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724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10. Page Authority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99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Page Authority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Page Authority (PA) </a:t>
            </a:r>
            <a:r>
              <a:rPr lang="ko-KR" altLang="en-US" dirty="0"/>
              <a:t>는 </a:t>
            </a:r>
            <a:r>
              <a:rPr lang="en-US" altLang="ko-KR" dirty="0"/>
              <a:t>SEO </a:t>
            </a:r>
            <a:r>
              <a:rPr lang="ko-KR" altLang="en-US" dirty="0"/>
              <a:t>솔루션 업체인 </a:t>
            </a:r>
            <a:r>
              <a:rPr lang="en-US" altLang="ko-KR" dirty="0" err="1"/>
              <a:t>Moz</a:t>
            </a:r>
            <a:r>
              <a:rPr lang="ko-KR" altLang="en-US" dirty="0"/>
              <a:t>에서 제공하는 점수로써 각 페이지의 </a:t>
            </a:r>
            <a:r>
              <a:rPr lang="en-US" altLang="ko-KR" dirty="0"/>
              <a:t>SEO </a:t>
            </a:r>
            <a:r>
              <a:rPr lang="ko-KR" altLang="en-US" dirty="0"/>
              <a:t>적합성을 나타냄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Page Authority </a:t>
            </a:r>
            <a:r>
              <a:rPr lang="ko-KR" altLang="en-US" dirty="0"/>
              <a:t>는 </a:t>
            </a:r>
            <a:r>
              <a:rPr lang="en-US" altLang="ko-KR" dirty="0" err="1"/>
              <a:t>Moz</a:t>
            </a:r>
            <a:r>
              <a:rPr lang="ko-KR" altLang="en-US" dirty="0"/>
              <a:t>의 비교 알고리즘으로 계산되어 </a:t>
            </a:r>
            <a:r>
              <a:rPr lang="en-US" altLang="ko-KR" dirty="0"/>
              <a:t>1~100</a:t>
            </a:r>
            <a:r>
              <a:rPr lang="ko-KR" altLang="en-US" dirty="0"/>
              <a:t>까지 </a:t>
            </a:r>
            <a:r>
              <a:rPr lang="ko-KR" altLang="en-US" dirty="0" err="1"/>
              <a:t>점수화하여</a:t>
            </a:r>
            <a:r>
              <a:rPr lang="ko-KR" altLang="en-US" dirty="0"/>
              <a:t> 확인 가능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83231"/>
              </p:ext>
            </p:extLst>
          </p:nvPr>
        </p:nvGraphicFramePr>
        <p:xfrm>
          <a:off x="479425" y="1736724"/>
          <a:ext cx="11377613" cy="4782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유사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동종 경쟁사와 비교 분석 필요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링크의 숫자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도달 페이지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보낸 도메인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링크 문구에 대한 분석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SEO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가치를 높이기 위한 방안 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–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내부 링크를 생성 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사이트 내에 관련 글 보기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특정 단어에 직접 내부 링크 삽입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연관도가 높은 외부 사이트로 </a:t>
                      </a:r>
                      <a:r>
                        <a:rPr lang="ko-KR" altLang="en-US" sz="1100" b="1" i="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부터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 더 많은 링크를 받아야 함 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보도자료 배포를 통한 링크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SNS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를 통한 링크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네이버 블로그 등을 통한 링크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기타 도메인으로 부터의 링크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)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이미지 최적화 가이드를 준수해야 함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75914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IN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SNS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유입 활성화 유도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740155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 err="1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백링크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 모니터링 </a:t>
                      </a:r>
                      <a:r>
                        <a:rPr lang="en-US" altLang="ko-KR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&amp; </a:t>
                      </a:r>
                      <a:r>
                        <a:rPr lang="ko-KR" altLang="en-US" sz="1100" b="1" i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전략 관리</a:t>
                      </a:r>
                      <a:endParaRPr lang="en-IN" sz="1100" b="1" i="0" dirty="0"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924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Page Authority </a:t>
            </a:r>
            <a:r>
              <a:rPr lang="en-US" altLang="ko-KR" sz="1200" dirty="0"/>
              <a:t>| Backup – Page Authority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Page Authority</a:t>
            </a:r>
            <a:r>
              <a:rPr lang="ko-KR" altLang="en-US" dirty="0"/>
              <a:t>는 </a:t>
            </a:r>
            <a:r>
              <a:rPr lang="ko-KR" altLang="en-US" dirty="0" err="1"/>
              <a:t>링크갯수</a:t>
            </a:r>
            <a:r>
              <a:rPr lang="en-US" altLang="ko-KR" dirty="0"/>
              <a:t>, </a:t>
            </a:r>
            <a:r>
              <a:rPr lang="en-US" altLang="ko-KR" dirty="0" err="1"/>
              <a:t>MozRank</a:t>
            </a:r>
            <a:r>
              <a:rPr lang="en-US" altLang="ko-KR" dirty="0"/>
              <a:t>, </a:t>
            </a:r>
            <a:r>
              <a:rPr lang="en-US" altLang="ko-KR" dirty="0" err="1"/>
              <a:t>MozTrust</a:t>
            </a:r>
            <a:r>
              <a:rPr lang="en-US" altLang="ko-KR" dirty="0"/>
              <a:t> scores </a:t>
            </a:r>
            <a:r>
              <a:rPr lang="ko-KR" altLang="en-US" dirty="0"/>
              <a:t>그 외 다양한 조건으로 계산</a:t>
            </a:r>
            <a:r>
              <a:rPr lang="en-US" altLang="ko-KR" dirty="0"/>
              <a:t> (+40 factors)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BA57655-E2CA-400C-81B9-5DB99606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52963"/>
            <a:ext cx="4415046" cy="1965823"/>
          </a:xfrm>
          <a:prstGeom prst="rect">
            <a:avLst/>
          </a:prstGeom>
          <a:ln>
            <a:solidFill>
              <a:srgbClr val="3B57A1"/>
            </a:solidFill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CA426FA-339B-4A0F-BFE3-FE7725F6B5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3740" y="4537738"/>
            <a:ext cx="2976988" cy="2017335"/>
          </a:xfrm>
          <a:prstGeom prst="rect">
            <a:avLst/>
          </a:prstGeom>
          <a:ln>
            <a:solidFill>
              <a:srgbClr val="3B57A1"/>
            </a:solidFill>
          </a:ln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B6FE9C43-55A0-4067-9936-657BEFCAF8B7}"/>
              </a:ext>
            </a:extLst>
          </p:cNvPr>
          <p:cNvSpPr/>
          <p:nvPr/>
        </p:nvSpPr>
        <p:spPr>
          <a:xfrm>
            <a:off x="1311981" y="4552963"/>
            <a:ext cx="804435" cy="207181"/>
          </a:xfrm>
          <a:prstGeom prst="rect">
            <a:avLst/>
          </a:prstGeom>
          <a:solidFill>
            <a:srgbClr val="0099FF"/>
          </a:solidFill>
          <a:ln>
            <a:solidFill>
              <a:srgbClr val="3B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rPr>
              <a:t>MozRank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72982C61-7BF3-4FA4-BE7C-A4F3D49A32EB}"/>
              </a:ext>
            </a:extLst>
          </p:cNvPr>
          <p:cNvSpPr/>
          <p:nvPr/>
        </p:nvSpPr>
        <p:spPr>
          <a:xfrm>
            <a:off x="5255891" y="4536201"/>
            <a:ext cx="821973" cy="223943"/>
          </a:xfrm>
          <a:prstGeom prst="rect">
            <a:avLst/>
          </a:prstGeom>
          <a:solidFill>
            <a:srgbClr val="0099FF"/>
          </a:solidFill>
          <a:ln>
            <a:solidFill>
              <a:srgbClr val="3B5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rPr>
              <a:t>MozTrust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758CAA2-C041-40CC-8DB5-22F51955D764}"/>
              </a:ext>
            </a:extLst>
          </p:cNvPr>
          <p:cNvGrpSpPr/>
          <p:nvPr/>
        </p:nvGrpSpPr>
        <p:grpSpPr>
          <a:xfrm>
            <a:off x="914400" y="1532491"/>
            <a:ext cx="7196460" cy="1618963"/>
            <a:chOff x="3366874" y="4345976"/>
            <a:chExt cx="9132600" cy="205453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9F4862A-A80A-46ED-8FAF-79DBFF86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6874" y="4345976"/>
              <a:ext cx="9132600" cy="2054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38986128-B17F-4362-8102-F3CD2EA4D7CD}"/>
                </a:ext>
              </a:extLst>
            </p:cNvPr>
            <p:cNvSpPr/>
            <p:nvPr/>
          </p:nvSpPr>
          <p:spPr>
            <a:xfrm>
              <a:off x="3509372" y="5033300"/>
              <a:ext cx="1611465" cy="95839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96BB084-618F-4322-99F5-CB9E5CF23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526" y="2654647"/>
            <a:ext cx="7177243" cy="1580531"/>
          </a:xfrm>
          <a:prstGeom prst="rect">
            <a:avLst/>
          </a:prstGeom>
          <a:solidFill>
            <a:schemeClr val="bg1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C621D02-1BF6-4BAD-BD53-0A9107718E3A}"/>
              </a:ext>
            </a:extLst>
          </p:cNvPr>
          <p:cNvSpPr/>
          <p:nvPr/>
        </p:nvSpPr>
        <p:spPr>
          <a:xfrm>
            <a:off x="4760274" y="3227563"/>
            <a:ext cx="1335726" cy="664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aperlogy 7 Bold" pitchFamily="2" charset="-127"/>
              <a:ea typeface="Paperlogy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031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Page Authority </a:t>
            </a:r>
            <a:r>
              <a:rPr lang="en-US" altLang="ko-KR" sz="1200" dirty="0"/>
              <a:t>| Example - </a:t>
            </a:r>
            <a:r>
              <a:rPr lang="en-US" altLang="ko-KR" sz="1200" dirty="0" err="1"/>
              <a:t>SEMRush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Toxicity Score(</a:t>
            </a:r>
            <a:r>
              <a:rPr lang="ko-KR" altLang="en-US" dirty="0"/>
              <a:t>스팸위험성</a:t>
            </a:r>
            <a:r>
              <a:rPr lang="en-US" altLang="ko-KR" dirty="0"/>
              <a:t>)</a:t>
            </a:r>
            <a:r>
              <a:rPr lang="ko-KR" altLang="en-US" dirty="0"/>
              <a:t>이 높은 경우</a:t>
            </a:r>
            <a:r>
              <a:rPr lang="en-US" altLang="ko-KR" dirty="0"/>
              <a:t>, Anchor </a:t>
            </a:r>
            <a:r>
              <a:rPr lang="ko-KR" altLang="en-US" dirty="0"/>
              <a:t>텍스트가 부적절한 경우 구글 </a:t>
            </a:r>
            <a:r>
              <a:rPr lang="en-US" altLang="ko-KR" dirty="0"/>
              <a:t>disavow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1DE0DA-F298-44C9-A13E-7D4D08D0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14" y="1556446"/>
            <a:ext cx="9650172" cy="51061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0780EDD-04D5-4076-9054-83666E7A22B8}"/>
              </a:ext>
            </a:extLst>
          </p:cNvPr>
          <p:cNvSpPr txBox="1"/>
          <p:nvPr/>
        </p:nvSpPr>
        <p:spPr>
          <a:xfrm>
            <a:off x="2787467" y="3864411"/>
            <a:ext cx="1309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관련성 없음으로 제외</a:t>
            </a:r>
            <a:endParaRPr lang="ko-KR" altLang="en-US" sz="10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97039B29-F27F-461F-B0D8-C22822491E7E}"/>
              </a:ext>
            </a:extLst>
          </p:cNvPr>
          <p:cNvSpPr/>
          <p:nvPr/>
        </p:nvSpPr>
        <p:spPr>
          <a:xfrm>
            <a:off x="5851739" y="2111194"/>
            <a:ext cx="488521" cy="20338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6B1AE450-AFCC-4E64-BE8A-B97EFF2752DF}"/>
              </a:ext>
            </a:extLst>
          </p:cNvPr>
          <p:cNvSpPr/>
          <p:nvPr/>
        </p:nvSpPr>
        <p:spPr>
          <a:xfrm>
            <a:off x="8886530" y="1634944"/>
            <a:ext cx="505120" cy="2986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6882EB21-6480-46CA-BD02-FC48693EA0F9}"/>
              </a:ext>
            </a:extLst>
          </p:cNvPr>
          <p:cNvSpPr/>
          <p:nvPr/>
        </p:nvSpPr>
        <p:spPr>
          <a:xfrm>
            <a:off x="5851739" y="3327309"/>
            <a:ext cx="488521" cy="20338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498F1650-AC51-4CC4-A129-4133CA301A7D}"/>
              </a:ext>
            </a:extLst>
          </p:cNvPr>
          <p:cNvSpPr/>
          <p:nvPr/>
        </p:nvSpPr>
        <p:spPr>
          <a:xfrm>
            <a:off x="5851739" y="4387668"/>
            <a:ext cx="488521" cy="20338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CB3A7D23-FBED-4B56-92F7-D170782F148E}"/>
              </a:ext>
            </a:extLst>
          </p:cNvPr>
          <p:cNvSpPr/>
          <p:nvPr/>
        </p:nvSpPr>
        <p:spPr>
          <a:xfrm>
            <a:off x="5851739" y="5438938"/>
            <a:ext cx="488521" cy="20338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768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11. Mobile Friendly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5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Mobile Friendly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모바일 사용량 증가에 따라 모바일 친화적인 환경을 제공하는 것이 중요함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모바일 친화적인 주요 사항에 대한 모니터링 필요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189089"/>
              </p:ext>
            </p:extLst>
          </p:nvPr>
        </p:nvGraphicFramePr>
        <p:xfrm>
          <a:off x="479425" y="1736724"/>
          <a:ext cx="11377613" cy="4871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호환되지 않는 플러그인 사용 금지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페이지에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Flash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같이 모바일 브라우저에서 지원되지 않는 플러그인이 포함되지 않아야 하며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HTML5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같은 범용적인 최신 웹 기술을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표시 영역이 설정되지 않음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defTabSz="914400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화면 크기에 맞게 페이지의 크기 및 배율을 조정하는 방법을 브라우저에 알리는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viewport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속성이 페이지에 정의되야 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표시 영역이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기기 폭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으로 설정되어 있지 않음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페이지에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fixed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viewport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속성이 정의되어 있어 다른 화면 크기에 맞게 페이지를 조정할 수 없는 경우 반응형 디자인을 도입하고 표시 영역이 기기의 너비와 배율에 적절하게 일치하도록 설정해야 함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212492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 폭이 화면 폭보다 넓음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수평으로 스크롤해야 페이지의 글자와 이미지를 볼 수 있는 것은 페이지가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선언에서 절대값을 사용하거나 특정 브라우저 너비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980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픽셀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에서 최적의 상태로 표시되도록 설계된 이미지를 사용할 때 발생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수정하려면 페이지에서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요소에 관련된 너비 및 위치 값을 사용하고 이미지도 배율을 조정할 수 있어 함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89394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텍스트가 너무 작아 읽을 수 없음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페이지의 글꼴 크기가 너무 작아 알아보기 어렵기 때문에 모바일 방문자가 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손가락으로 확대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'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해야만 읽을 수 있는 경우</a:t>
                      </a:r>
                      <a:r>
                        <a:rPr lang="en-US" altLang="ko-KR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웹페이지의 표시 영역을 지정한 후 글꼴 크기를 설정하여 표시 영역 내에서 적절하게 조정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236271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클릭할 수 있는 요소가 서로 너무 가까움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버튼과 탐색 링크 등의 터치 요소가 서로 너무 가까이에 있어 모바일 사용자가 원하는 요소를 손가락으로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탭하려고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할 때 바로 옆에 있는 요소도 함께 </a:t>
                      </a:r>
                      <a:r>
                        <a:rPr lang="ko-KR" altLang="en-US" sz="1100" b="1" i="0" kern="1200" dirty="0" err="1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탭하게</a:t>
                      </a:r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되는 경우를 수정하려면 버튼과 탐색 링크의 크기와 공간을 모바일 방문자에게 맞게 올바르게 지정해야 함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808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Mobile Friendly </a:t>
            </a:r>
            <a:r>
              <a:rPr lang="en-US" altLang="ko-KR" sz="1200" dirty="0"/>
              <a:t>| How</a:t>
            </a:r>
            <a:r>
              <a:rPr lang="ko-KR" altLang="en-US" sz="1200" dirty="0"/>
              <a:t> </a:t>
            </a:r>
            <a:r>
              <a:rPr lang="en-US" altLang="ko-KR" sz="1200" dirty="0"/>
              <a:t>to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GSC</a:t>
            </a:r>
            <a:r>
              <a:rPr lang="ko-KR" altLang="en-US" dirty="0"/>
              <a:t>에서 </a:t>
            </a:r>
            <a:r>
              <a:rPr lang="en-US" altLang="ko-KR" dirty="0"/>
              <a:t>Mobile Usability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F6A9CC13-92FE-4FAE-AEDE-7A9EF48165A2}"/>
              </a:ext>
            </a:extLst>
          </p:cNvPr>
          <p:cNvGrpSpPr/>
          <p:nvPr/>
        </p:nvGrpSpPr>
        <p:grpSpPr>
          <a:xfrm>
            <a:off x="697829" y="1600200"/>
            <a:ext cx="7270538" cy="4632208"/>
            <a:chOff x="769546" y="1243717"/>
            <a:chExt cx="7270538" cy="463220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F041C6-95E1-4804-A804-11094E0F8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9546" y="1243717"/>
              <a:ext cx="6180386" cy="4632208"/>
            </a:xfrm>
            <a:prstGeom prst="rect">
              <a:avLst/>
            </a:prstGeom>
            <a:ln>
              <a:solidFill>
                <a:srgbClr val="FFFFFF">
                  <a:lumMod val="85000"/>
                </a:srgbClr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82A374-995E-4D7A-B25B-F3512C1878B2}"/>
                </a:ext>
              </a:extLst>
            </p:cNvPr>
            <p:cNvSpPr/>
            <p:nvPr/>
          </p:nvSpPr>
          <p:spPr>
            <a:xfrm>
              <a:off x="2181885" y="4762123"/>
              <a:ext cx="4463359" cy="111380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780D5E4F-8117-40DE-9C20-31196558783A}"/>
                </a:ext>
              </a:extLst>
            </p:cNvPr>
            <p:cNvSpPr/>
            <p:nvPr/>
          </p:nvSpPr>
          <p:spPr>
            <a:xfrm rot="9504665">
              <a:off x="6476191" y="4682445"/>
              <a:ext cx="642796" cy="400110"/>
            </a:xfrm>
            <a:prstGeom prst="rightArrow">
              <a:avLst/>
            </a:prstGeom>
            <a:solidFill>
              <a:srgbClr val="EA0038"/>
            </a:solidFill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EDE8C8-E262-4045-96D3-4CA36B50020E}"/>
                </a:ext>
              </a:extLst>
            </p:cNvPr>
            <p:cNvSpPr txBox="1"/>
            <p:nvPr/>
          </p:nvSpPr>
          <p:spPr>
            <a:xfrm>
              <a:off x="7085977" y="4419952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aperlogy 7 Bold" pitchFamily="2" charset="-127"/>
                  <a:ea typeface="Paperlogy 7 Bold" pitchFamily="2" charset="-127"/>
                </a:rPr>
                <a:t>Check</a:t>
              </a:r>
              <a:endParaRPr kumimoji="0" lang="ko-KR" altLang="en-US" sz="1800" b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6AD5BFC-7550-4166-8126-CDA9B44898BF}"/>
              </a:ext>
            </a:extLst>
          </p:cNvPr>
          <p:cNvSpPr txBox="1"/>
          <p:nvPr/>
        </p:nvSpPr>
        <p:spPr>
          <a:xfrm>
            <a:off x="7505323" y="2677940"/>
            <a:ext cx="4323620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  <a:hlinkClick r:id="rId4"/>
              </a:rPr>
              <a:t>Google Search Console</a:t>
            </a: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접속</a:t>
            </a:r>
            <a:endParaRPr lang="en-US" altLang="ko-KR" b="1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좌측메뉴의</a:t>
            </a: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“Mobile Usability” 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클릭</a:t>
            </a:r>
            <a:endParaRPr lang="en-US" altLang="ko-KR" b="1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하단의 상세 내용 클릭</a:t>
            </a:r>
          </a:p>
        </p:txBody>
      </p:sp>
    </p:spTree>
    <p:extLst>
      <p:ext uri="{BB962C8B-B14F-4D97-AF65-F5344CB8AC3E}">
        <p14:creationId xmlns:p14="http://schemas.microsoft.com/office/powerpoint/2010/main" val="191826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12. </a:t>
            </a:r>
            <a:r>
              <a:rPr lang="en-US" altLang="ko-KR" spc="300" dirty="0" err="1">
                <a:solidFill>
                  <a:srgbClr val="10253F"/>
                </a:solidFill>
              </a:rPr>
              <a:t>PageSpeed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51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en-US" altLang="ko-KR" dirty="0" err="1"/>
              <a:t>PageSpeed</a:t>
            </a:r>
            <a:r>
              <a:rPr lang="en-US" altLang="ko-KR" dirty="0"/>
              <a:t>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페이지 로드에 걸리는 시간을 의미하며</a:t>
            </a:r>
            <a:r>
              <a:rPr lang="en-US" altLang="ko-KR" dirty="0"/>
              <a:t>, </a:t>
            </a:r>
            <a:r>
              <a:rPr lang="ko-KR" altLang="en-US" dirty="0"/>
              <a:t>너무 느릴 경우 검색엔진으로 부터 부정적인 영향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최근 구글 검색 알고리즘 업데이트 내용 중 가장 중요한 요인으로 안내</a:t>
            </a: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7AF54E-B451-447B-BCAC-4AD7E5E8F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33403"/>
              </p:ext>
            </p:extLst>
          </p:nvPr>
        </p:nvGraphicFramePr>
        <p:xfrm>
          <a:off x="479425" y="1736724"/>
          <a:ext cx="11377613" cy="4508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불필요한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Redirect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금지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example.com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에서는 반응형 웹 디자인을 사용하여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리디렉션이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필요하지 않으며 빠르고 최적화된 상태입니다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example.com → m.example.com/home -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모바일 사용자가 여러 번 왕복해야 하는 불편함이 있습니다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example.com → www.example.com → m.example.com -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모바일 환경이 매우 느립니다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웹 서버에서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gzip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 지원을 사용 설정하고 테스트하세요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HTML5 Boilerplate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프로젝트에는 가장 많이 사용되는 모든 서버용 샘플 구성 파일과 각 구성 플래그 및 설정에 관한 자세한 설명이 포함되어 있습니다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목록에서 원하는 서버를 찾고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gzip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섹션을 찾은 다음 사용하는 서버가 권장 설정과 같이 구성되어 있는지 확인하세요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또는 웹 서버에 관한 문서에서 다음과 같이 압축을 사용하는 방법을 참조하세요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en-IN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IN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Apache: </a:t>
                      </a:r>
                      <a:r>
                        <a:rPr lang="en-IN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mod_deflate</a:t>
                      </a:r>
                      <a:r>
                        <a:rPr lang="en-IN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http://httpd.apache.org/docs/current/mod/mod_deflate.html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IN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Nginx: </a:t>
                      </a:r>
                      <a:r>
                        <a:rPr lang="en-IN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ngx_http_gzip_module</a:t>
                      </a:r>
                      <a:r>
                        <a:rPr lang="en-IN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http://nginx.org/en/docs/http/ngx_http_gzip_module.html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ko-KR" altLang="en-US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IN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IIS: HTTP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 구성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5"/>
                        </a:rPr>
                        <a:t>https://docs.microsoft.com/en-us/previous-versions/windows/it-pro/windows-server-2008-R2-and-2008/cc771003(v=ws.10)?redirectedfrom=MSDN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서버 응답 시간 개선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1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단계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기존 성능과 데이터를 수집 및 검사합니다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2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단계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상위 성능 병목 현상을 식별 및 해결합니다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단계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향후 있을 수 있는 성능 퇴행을 모니터링 및 경고합니다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8095C1-8BB7-499B-9B1E-6926D45CAE47}"/>
              </a:ext>
            </a:extLst>
          </p:cNvPr>
          <p:cNvSpPr txBox="1"/>
          <p:nvPr/>
        </p:nvSpPr>
        <p:spPr>
          <a:xfrm>
            <a:off x="574673" y="6339512"/>
            <a:ext cx="963276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</a:rPr>
              <a:t>Reference: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Arial" panose="020B0604020202020204" pitchFamily="34" charset="0"/>
                <a:hlinkClick r:id="rId6"/>
              </a:rPr>
              <a:t>https://developers.google.com/web/fundamentals/performance/critical-rendering-path/page-speed-rules-and-recommendations</a:t>
            </a:r>
            <a:endParaRPr kumimoji="0" lang="en-IN" sz="1100" b="1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Noto Sans CJK KR Regular" panose="020B0500000000000000" pitchFamily="34" charset="-127"/>
              <a:ea typeface="Noto Sans CJK KR Regular" panose="020B05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4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en-US" altLang="ko-KR" dirty="0" err="1"/>
              <a:t>PageSpeed</a:t>
            </a:r>
            <a:r>
              <a:rPr lang="en-US" altLang="ko-KR" dirty="0"/>
              <a:t>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A09B4E-399E-436D-ADB7-532590EA9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590644"/>
              </p:ext>
            </p:extLst>
          </p:nvPr>
        </p:nvGraphicFramePr>
        <p:xfrm>
          <a:off x="479425" y="791664"/>
          <a:ext cx="11377613" cy="5712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423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6385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브라우저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캐싱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활용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서버에서 응답을 반환할 때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Cache-Control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ETag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헤더를 제공해야 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en-IN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Cache-Control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헤더는 브라우저 및 기타 중간 캐시에서 개별 응답을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캐시할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수 있는 방법과 기간을 정의합니다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 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https://web.dev/http-cache/#cache-control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ETag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헤더에서는 리소스가 마지막으로 요청된 후 변경되었는지 확인하기 위해 브라우저에서 자동으로 보내는 재확인 토큰을 제공합니다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https://web.dev/http-cache/#validating-cached-responses-with-etags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기타 참고</a:t>
                      </a:r>
                      <a:endParaRPr lang="en-IN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최적의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Cache-Control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정책 정의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5"/>
                        </a:rPr>
                        <a:t>https://web.dev/http-cache/#defining-optimal-cache-control-policy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endParaRPr lang="ko-KR" altLang="en-US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캐시된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응답 무효화 및 업데이트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6"/>
                        </a:rPr>
                        <a:t>https://web.dev/http-cache/#invalidating-and-updating-cached-responses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endParaRPr lang="ko-KR" altLang="en-US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캐싱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검사 목록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7"/>
                        </a:rPr>
                        <a:t>https://web.dev/http-cache/#caching-checklist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1200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리소스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(HTML, CSS,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코드 주석 및 형식 지정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사용되지 않는 코드 삭제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더 짧은 변수와 함수 이름 사용하기 등의 과정이 있습니다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압축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HTMLMinifier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8"/>
                        </a:rPr>
                        <a:t>https://github.com/kangax/html-minifier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압축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CSSNano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9"/>
                        </a:rPr>
                        <a:t>https://github.com/cssnano/cssnano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,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csso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10"/>
                        </a:rPr>
                        <a:t>https://github.com/css/csso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 압축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UglifyJS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11"/>
                        </a:rPr>
                        <a:t>https://github.com/mishoo/UglifyJS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, Closure Compiler 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12"/>
                        </a:rPr>
                        <a:t>https://developers.google.com/closure/compiler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16554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 최적화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인코딩되는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데이터의 유형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 형식 기능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화질 설정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해상도 등을 꼼꼼히 분석해야 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en-IN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원본이 애니메이션이 아니거나 크기가 작지 않은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몇백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바이트 이하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경우 항상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GIF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PNG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전환하세요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GIF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PNG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모두에서 픽셀이 모두 불투명인 경우 알파 채널을 삭제하세요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convert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바이너리 도구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13"/>
                        </a:rPr>
                        <a:t>https://www.imagemagick.org/script/convert.php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사용하여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GIF, PNG, JPEG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최적화하세요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28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URL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en-US" altLang="ko-KR" sz="1200" dirty="0"/>
              <a:t> | Summary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이상적인 </a:t>
            </a:r>
            <a:r>
              <a:rPr lang="en-US" altLang="ko-KR" dirty="0"/>
              <a:t>URL </a:t>
            </a:r>
            <a:r>
              <a:rPr lang="ko-KR" altLang="en-US" dirty="0"/>
              <a:t>구조 예시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8B29C5-12FB-4E25-8F7B-14BB0DCD04C0}"/>
              </a:ext>
            </a:extLst>
          </p:cNvPr>
          <p:cNvSpPr txBox="1"/>
          <p:nvPr/>
        </p:nvSpPr>
        <p:spPr>
          <a:xfrm>
            <a:off x="1338313" y="2619902"/>
            <a:ext cx="7818387" cy="797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4000" b="1" dirty="0">
                <a:latin typeface="Paperlogy 7 Bold" pitchFamily="2" charset="-127"/>
                <a:ea typeface="Paperlogy 7 Bold" pitchFamily="2" charset="-127"/>
              </a:rPr>
              <a:t>domain.com/{folder}/{title}</a:t>
            </a:r>
            <a:endParaRPr lang="ko-KR" altLang="en-US" sz="40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D53AA-70F2-40BC-99B0-C9219B640A8C}"/>
              </a:ext>
            </a:extLst>
          </p:cNvPr>
          <p:cNvSpPr txBox="1"/>
          <p:nvPr/>
        </p:nvSpPr>
        <p:spPr>
          <a:xfrm>
            <a:off x="6157315" y="1321405"/>
            <a:ext cx="3513197" cy="34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폴더는 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1~2 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정도로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 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최소화하여 구성</a:t>
            </a: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56DB0FB6-FF0A-4478-A238-1D499279FE15}"/>
              </a:ext>
            </a:extLst>
          </p:cNvPr>
          <p:cNvSpPr/>
          <p:nvPr/>
        </p:nvSpPr>
        <p:spPr>
          <a:xfrm rot="5400000">
            <a:off x="7001568" y="974319"/>
            <a:ext cx="130956" cy="336650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1651E6-B7B5-4811-89C5-641BF0DF4B4D}"/>
              </a:ext>
            </a:extLst>
          </p:cNvPr>
          <p:cNvSpPr/>
          <p:nvPr/>
        </p:nvSpPr>
        <p:spPr>
          <a:xfrm>
            <a:off x="5427238" y="4401850"/>
            <a:ext cx="296091" cy="2960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2</a:t>
            </a:r>
            <a:endParaRPr lang="ko-KR" altLang="en-US" sz="14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A26863-E6A0-47F9-9F92-1500035EEA1D}"/>
              </a:ext>
            </a:extLst>
          </p:cNvPr>
          <p:cNvSpPr txBox="1"/>
          <p:nvPr/>
        </p:nvSpPr>
        <p:spPr>
          <a:xfrm>
            <a:off x="4938991" y="4760049"/>
            <a:ext cx="3417614" cy="341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메뉴명</a:t>
            </a:r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, </a:t>
            </a: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분류명</a:t>
            </a:r>
            <a:endParaRPr lang="en-US" altLang="ko-KR" sz="14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C84EE02-7D47-4717-97F5-4A2CE8595B7F}"/>
              </a:ext>
            </a:extLst>
          </p:cNvPr>
          <p:cNvSpPr/>
          <p:nvPr/>
        </p:nvSpPr>
        <p:spPr>
          <a:xfrm>
            <a:off x="8860609" y="3923635"/>
            <a:ext cx="296091" cy="2960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3</a:t>
            </a:r>
            <a:endParaRPr lang="ko-KR" altLang="en-US" sz="14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4465A-8C73-417F-8C09-DF3177CDF33E}"/>
              </a:ext>
            </a:extLst>
          </p:cNvPr>
          <p:cNvSpPr txBox="1"/>
          <p:nvPr/>
        </p:nvSpPr>
        <p:spPr>
          <a:xfrm>
            <a:off x="9156700" y="3896792"/>
            <a:ext cx="3591247" cy="348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>
                <a:latin typeface="Paperlogy 7 Bold" pitchFamily="2" charset="-127"/>
                <a:ea typeface="Paperlogy 7 Bold" pitchFamily="2" charset="-127"/>
              </a:rPr>
              <a:t>서술형 타이틀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DA215C-2841-462A-8536-902A67940B1D}"/>
              </a:ext>
            </a:extLst>
          </p:cNvPr>
          <p:cNvCxnSpPr>
            <a:cxnSpLocks/>
          </p:cNvCxnSpPr>
          <p:nvPr/>
        </p:nvCxnSpPr>
        <p:spPr>
          <a:xfrm flipV="1">
            <a:off x="5622419" y="3427903"/>
            <a:ext cx="338270" cy="97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0CA3F3-EF4F-485B-858A-B165C192B0FC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8127815" y="3425060"/>
            <a:ext cx="776156" cy="54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C5E3F33-1CCB-462B-A703-16D2FF387744}"/>
              </a:ext>
            </a:extLst>
          </p:cNvPr>
          <p:cNvCxnSpPr>
            <a:stCxn id="15" idx="5"/>
          </p:cNvCxnSpPr>
          <p:nvPr/>
        </p:nvCxnSpPr>
        <p:spPr>
          <a:xfrm>
            <a:off x="6044283" y="1600977"/>
            <a:ext cx="721799" cy="65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6C24A33-EE70-4A1D-8D07-E3D2EAB3E1E8}"/>
              </a:ext>
            </a:extLst>
          </p:cNvPr>
          <p:cNvSpPr/>
          <p:nvPr/>
        </p:nvSpPr>
        <p:spPr>
          <a:xfrm>
            <a:off x="5791554" y="1348248"/>
            <a:ext cx="296091" cy="29609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Paperlogy 7 Bold" pitchFamily="2" charset="-127"/>
                <a:ea typeface="Paperlogy 7 Bold" pitchFamily="2" charset="-127"/>
              </a:rPr>
              <a:t>1</a:t>
            </a:r>
            <a:endParaRPr lang="ko-KR" altLang="en-US" sz="1400" b="1" dirty="0">
              <a:latin typeface="Paperlogy 7 Bold" pitchFamily="2" charset="-127"/>
              <a:ea typeface="Paperlogy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688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en-US" altLang="ko-KR" dirty="0" err="1"/>
              <a:t>PageSpeed</a:t>
            </a:r>
            <a:r>
              <a:rPr lang="en-US" altLang="ko-KR" dirty="0"/>
              <a:t>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A09B4E-399E-436D-ADB7-532590EA9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990108"/>
              </p:ext>
            </p:extLst>
          </p:nvPr>
        </p:nvGraphicFramePr>
        <p:xfrm>
          <a:off x="479425" y="791664"/>
          <a:ext cx="11377613" cy="5727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441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1280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전송 최적화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100" b="1" i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파일이 크면 스크롤 없이 볼 수 있는 콘텐츠의 렌더링에 필요한 </a:t>
                      </a:r>
                      <a:r>
                        <a:rPr lang="en-US" altLang="ko-KR" sz="1100" b="1" i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CSS</a:t>
                      </a:r>
                      <a:r>
                        <a:rPr lang="ko-KR" altLang="en-US" sz="1100" b="1" i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를 확인하여 삽입한 다음 스크롤 없이 볼 수 있는 콘텐츠의 로드가 완료될 때까지 나머지 스타일의 로드를 지연시켜야 합니다</a:t>
                      </a:r>
                      <a:r>
                        <a:rPr lang="en-US" altLang="ko-KR" sz="1100" b="1" i="0" baseline="0" dirty="0"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24297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표시되는 콘텐츠의 우선 순위 지정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 로드 속도를 높이려면 페이지에서 스크롤 없이 볼 수 있는 콘텐츠를 렌더링하는 데 필요한 데이터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마크업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이미지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CSS,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의 크기를 제한하세요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스크롤 없이 볼 수 있는 중요한 콘텐츠를 먼저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로드하도록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에서 제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 위젯을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로드한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후 주요 콘텐츠를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로드하는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경우 주요 콘텐츠를 먼저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로드하도록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순서를 변경합니다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628650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사이트에서 탐색 사이드바와 자료가 포함된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열 디자인을 사용하는데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에서 사이드바를 내용보다 먼저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로드하는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경우 내용을 먼저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로드하도록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변경합니다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ko-KR" altLang="en-US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리소스에서 사용하는 데이터의 양 축소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리소스 축소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불필요한 공백과 주석을 삭제하면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HTML, CSS,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자바스크립트를 축소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리소스의 변수 이름을 변경하는 도구를 사용하여 세부적으로 최적화할 수 있습니다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628650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가능하면 이미지 대신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CSS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</a:t>
                      </a:r>
                    </a:p>
                    <a:p>
                      <a:pPr marL="628650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압축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17277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렌더링 차단 자바스크립트 삭제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차단 자바스크립트의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특히 실행하기 전에 가져와야 하는 외부 스크립트의 사용을 피하고 최소화해야 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외부 스크립트의 크기가 작은 경우 콘텐츠를 직접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문서에 삽입하여 네트워크 요청 지연을 방지합니다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자바스크립트에서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파서를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차단하지 않도록 하려면 외부 스크립트에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 async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속성을 사용하는 것이 좋습니다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</a:p>
                    <a:p>
                      <a:pPr marL="171450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 로드 지연으로 리소스 경합을 줄이고 성능을 개선할 수 있습니다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en-IN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291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en-US" altLang="ko-KR" dirty="0" err="1"/>
              <a:t>PageSpeed</a:t>
            </a:r>
            <a:r>
              <a:rPr lang="en-US" altLang="ko-KR" dirty="0"/>
              <a:t> </a:t>
            </a:r>
            <a:r>
              <a:rPr lang="en-US" altLang="ko-KR" sz="1200" dirty="0"/>
              <a:t>| Status – PAGESPEED Status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SEO </a:t>
            </a:r>
            <a:r>
              <a:rPr lang="ko-KR" altLang="en-US" dirty="0"/>
              <a:t>에서 최근 가장 중요한 요소인 </a:t>
            </a:r>
            <a:r>
              <a:rPr lang="en-US" altLang="ko-KR" dirty="0"/>
              <a:t>PAGESPEED </a:t>
            </a:r>
            <a:r>
              <a:rPr lang="ko-KR" altLang="en-US" dirty="0"/>
              <a:t>테스트 화면 </a:t>
            </a:r>
            <a:r>
              <a:rPr lang="en-US" altLang="ko-KR" dirty="0"/>
              <a:t>(</a:t>
            </a:r>
            <a:r>
              <a:rPr lang="en-US" altLang="ko-KR" dirty="0" err="1"/>
              <a:t>wownet</a:t>
            </a:r>
            <a:r>
              <a:rPr lang="en-US" altLang="ko-KR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8A7BA-300A-45A2-ACBD-72C5A7072B1E}"/>
              </a:ext>
            </a:extLst>
          </p:cNvPr>
          <p:cNvSpPr txBox="1"/>
          <p:nvPr/>
        </p:nvSpPr>
        <p:spPr>
          <a:xfrm>
            <a:off x="2716180" y="1584792"/>
            <a:ext cx="867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u="sng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rPr>
              <a:t>Desktop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DB7D5-26F4-4F2E-A050-D5855BD14103}"/>
              </a:ext>
            </a:extLst>
          </p:cNvPr>
          <p:cNvSpPr txBox="1"/>
          <p:nvPr/>
        </p:nvSpPr>
        <p:spPr>
          <a:xfrm>
            <a:off x="8684368" y="1588999"/>
            <a:ext cx="731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u="sng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cs typeface="+mn-cs"/>
              </a:rPr>
              <a:t>Mobile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AB43D-9EAA-48F2-95FF-544BB9113EDC}"/>
              </a:ext>
            </a:extLst>
          </p:cNvPr>
          <p:cNvSpPr txBox="1"/>
          <p:nvPr/>
        </p:nvSpPr>
        <p:spPr>
          <a:xfrm>
            <a:off x="574677" y="6301344"/>
            <a:ext cx="112758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https://developers.google.com/speed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  &amp;  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4"/>
              </a:rPr>
              <a:t>https://developers.google.com/speed/pagespeed/insights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  &amp;  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5"/>
              </a:rPr>
              <a:t>http://testmysite.thinkwithgoogle.com/</a:t>
            </a:r>
            <a:endParaRPr kumimoji="0" lang="en-IN" sz="1100" b="1" u="none" strike="noStrike" kern="120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BD8A42-B27C-18DA-FEF6-CA7E30A88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246" y="2141932"/>
            <a:ext cx="3825341" cy="388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11431-A9D0-810C-32B5-8D73DF39D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62" y="2137726"/>
            <a:ext cx="3975293" cy="4035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90248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en-US" altLang="ko-KR" dirty="0" err="1"/>
              <a:t>PageSpeed</a:t>
            </a:r>
            <a:r>
              <a:rPr lang="en-US" altLang="ko-KR" dirty="0"/>
              <a:t> </a:t>
            </a:r>
            <a:r>
              <a:rPr lang="en-US" altLang="ko-KR" sz="1200" dirty="0"/>
              <a:t>| How</a:t>
            </a:r>
            <a:r>
              <a:rPr lang="ko-KR" altLang="en-US" sz="1200" dirty="0"/>
              <a:t> </a:t>
            </a:r>
            <a:r>
              <a:rPr lang="en-US" altLang="ko-KR" sz="1200" dirty="0"/>
              <a:t>to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GSC</a:t>
            </a:r>
            <a:r>
              <a:rPr lang="ko-KR" altLang="en-US" dirty="0"/>
              <a:t>에서 </a:t>
            </a:r>
            <a:r>
              <a:rPr lang="en-US" altLang="ko-KR" dirty="0"/>
              <a:t>Core Web Vitals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66A96-15EF-4E36-8744-09F3E7E00E8D}"/>
              </a:ext>
            </a:extLst>
          </p:cNvPr>
          <p:cNvSpPr txBox="1"/>
          <p:nvPr/>
        </p:nvSpPr>
        <p:spPr>
          <a:xfrm>
            <a:off x="7505323" y="2677940"/>
            <a:ext cx="4299895" cy="2047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  <a:hlinkClick r:id="rId3"/>
              </a:rPr>
              <a:t>Google Search Console</a:t>
            </a: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접속</a:t>
            </a:r>
            <a:endParaRPr lang="en-US" altLang="ko-KR" b="1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좌측메뉴의</a:t>
            </a: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“Core Web Vitals” 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클릭</a:t>
            </a:r>
            <a:endParaRPr lang="en-US" altLang="ko-KR" b="1" dirty="0">
              <a:solidFill>
                <a:srgbClr val="2B2B2D"/>
              </a:solidFill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  <a:p>
            <a:pPr marL="342900" indent="-342900" defTabSz="457200" latinLnBrk="0">
              <a:lnSpc>
                <a:spcPct val="250000"/>
              </a:lnSpc>
              <a:buFont typeface="+mj-ea"/>
              <a:buAutoNum type="circleNumDbPlain"/>
            </a:pP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“OPEN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REPORT”</a:t>
            </a:r>
            <a:r>
              <a:rPr lang="ko-KR" altLang="en-US" b="1" dirty="0">
                <a:solidFill>
                  <a:srgbClr val="2B2B2D"/>
                </a:solidFill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 로 상세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087457-70FE-4A9E-9B30-D8481AE1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06" y="1795564"/>
            <a:ext cx="7212699" cy="50624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E08D81-5651-4A73-B596-6D1B9FE5F6B0}"/>
              </a:ext>
            </a:extLst>
          </p:cNvPr>
          <p:cNvSpPr/>
          <p:nvPr/>
        </p:nvSpPr>
        <p:spPr>
          <a:xfrm>
            <a:off x="6353411" y="2988497"/>
            <a:ext cx="820191" cy="2976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50B327-C53A-4F69-B8F9-EB104A3B0403}"/>
              </a:ext>
            </a:extLst>
          </p:cNvPr>
          <p:cNvSpPr/>
          <p:nvPr/>
        </p:nvSpPr>
        <p:spPr>
          <a:xfrm>
            <a:off x="6353411" y="5083997"/>
            <a:ext cx="820191" cy="2976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perlogy 7 Bold" pitchFamily="2" charset="-127"/>
              <a:ea typeface="Paperlogy 7 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488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13. Structured Data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013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Structured data </a:t>
            </a:r>
            <a:r>
              <a:rPr lang="ko-KR" altLang="en-US" dirty="0"/>
              <a:t>는 더 나은 정보 전달을 위한 표준화된 형식으로 네이버와 구글 등에서 사용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구조화된 데이터 정보 등 검색엔진과 </a:t>
            </a:r>
            <a:r>
              <a:rPr lang="en-US" altLang="ko-KR" dirty="0" err="1"/>
              <a:t>chatGPT</a:t>
            </a:r>
            <a:r>
              <a:rPr lang="ko-KR" altLang="en-US" dirty="0"/>
              <a:t>와 같은 </a:t>
            </a:r>
            <a:r>
              <a:rPr lang="en-US" altLang="ko-KR" dirty="0"/>
              <a:t>LLM</a:t>
            </a:r>
            <a:r>
              <a:rPr lang="ko-KR" altLang="en-US" dirty="0"/>
              <a:t>이 명확하게 이해할 수 있는 정보를 제공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42577"/>
              </p:ext>
            </p:extLst>
          </p:nvPr>
        </p:nvGraphicFramePr>
        <p:xfrm>
          <a:off x="479425" y="1736724"/>
          <a:ext cx="11377613" cy="4640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Checklist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사용하기 위한 포맷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JSON-LD 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추천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-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 헤드 또는 본문의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&lt;script&gt;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태그 내에 삽입되는 자바스크립트 표기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형태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Microdata – Open community 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형태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대개 페이지 본문에 사용되지만 헤드에 사용하기도 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RDFa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콘텐츠에 해당하는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태그 속성을 도입하여 연결된 데이터를 지원하는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HTML5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확장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형태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(HTML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페이지의 헤드와 본문 섹션 모두에 사용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풍성한 검색 결과 화면을 보여주기 위해 목적에 맞는 마크업을 해야 함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Breadcrumb, Corporate Contact, Carousel, Logo, Sitelink </a:t>
                      </a:r>
                      <a:r>
                        <a:rPr lang="en-US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Searchbox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Product, Review ...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마크업을 할 경우 콘텐츠 정보에 대한 필수 내용이 기재되야 함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예를 들어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Breadcrumb, Carousel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등 각각의 </a:t>
                      </a:r>
                      <a:r>
                        <a:rPr lang="ko-KR" altLang="en-US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형태말다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필수와 옵션값이 존재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자바스크립트로 구현 하는 방법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https://developers.google.com/search/docs/guides/generate-structured-data-with-javascript#use-google-tag-manager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542925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태그 관리자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0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맞춤 자바스크립트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955128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테스트 도구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We can use the below tool for structured data testing</a:t>
                      </a: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Google's Structured Data </a:t>
                      </a:r>
                      <a:r>
                        <a:rPr lang="en-GB" altLang="ko-KR" sz="1100" b="1" i="0" baseline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Markup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 Helper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다양한 사례에 따라 코드를 만드는 과정 확인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5"/>
                        </a:rPr>
                        <a:t>Structured Data Testing Tool – Google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마크업이 정확하게 되었는지 구글 테스트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6"/>
                        </a:rPr>
                        <a:t>Codelabs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구글에서 제공하는 마크업 만들기</a:t>
                      </a:r>
                      <a:endParaRPr lang="en-GB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542925" marR="0" lvl="1" indent="-17145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7"/>
                        </a:rPr>
                        <a:t>Schema.org</a:t>
                      </a:r>
                      <a:r>
                        <a:rPr lang="en-GB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공식 사이트를 통해 최신 정보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FAQ,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가이드 등을 확인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84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일반 </a:t>
            </a:r>
            <a:r>
              <a:rPr lang="en-US" altLang="ko-KR" dirty="0"/>
              <a:t>vs </a:t>
            </a:r>
            <a:r>
              <a:rPr lang="ko-KR" altLang="en-US" dirty="0"/>
              <a:t>향상 </a:t>
            </a:r>
            <a:r>
              <a:rPr lang="en-US" altLang="ko-KR" dirty="0"/>
              <a:t>vs </a:t>
            </a:r>
            <a:r>
              <a:rPr lang="ko-KR" altLang="en-US" dirty="0"/>
              <a:t>리치</a:t>
            </a:r>
          </a:p>
        </p:txBody>
      </p:sp>
      <p:pic>
        <p:nvPicPr>
          <p:cNvPr id="2052" name="Picture 4" descr="Basic search result">
            <a:extLst>
              <a:ext uri="{FF2B5EF4-FFF2-40B4-BE49-F238E27FC236}">
                <a16:creationId xmlns:a16="http://schemas.microsoft.com/office/drawing/2014/main" id="{C5153F37-469D-44D6-808F-255996FA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" y="2295525"/>
            <a:ext cx="63722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898DC9-5FB5-4083-96EA-0B66D9C96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" y="4540602"/>
            <a:ext cx="60198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rousel of recipe cards">
            <a:extLst>
              <a:ext uri="{FF2B5EF4-FFF2-40B4-BE49-F238E27FC236}">
                <a16:creationId xmlns:a16="http://schemas.microsoft.com/office/drawing/2014/main" id="{62BC381C-924D-4DC5-BB45-AFB5E0184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3" y="1672936"/>
            <a:ext cx="4257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EB8724-5B80-46E6-99F9-1698C05CBD71}"/>
              </a:ext>
            </a:extLst>
          </p:cNvPr>
          <p:cNvSpPr txBox="1"/>
          <p:nvPr/>
        </p:nvSpPr>
        <p:spPr>
          <a:xfrm>
            <a:off x="390524" y="3233060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기본적인 검색 결과 형태</a:t>
            </a:r>
            <a:endParaRPr lang="en-US" altLang="ko-KR" sz="1200" b="1" dirty="0">
              <a:latin typeface="Paperlogy 7 Bold" pitchFamily="2" charset="-127"/>
              <a:ea typeface="Paperlogy 7 Bold" pitchFamily="2" charset="-127"/>
            </a:endParaRPr>
          </a:p>
          <a:p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(1. </a:t>
            </a:r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제목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, 2. URL, 3. </a:t>
            </a:r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내용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)</a:t>
            </a:r>
            <a:endParaRPr lang="ko-KR" altLang="en-US" sz="1200" b="1" dirty="0"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B509D-9D34-4728-B4DE-BE93B6F1CDDA}"/>
              </a:ext>
            </a:extLst>
          </p:cNvPr>
          <p:cNvSpPr txBox="1"/>
          <p:nvPr/>
        </p:nvSpPr>
        <p:spPr>
          <a:xfrm>
            <a:off x="390524" y="186128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aperlogy 7 Bold" pitchFamily="2" charset="-127"/>
                <a:ea typeface="Paperlogy 7 Bold" pitchFamily="2" charset="-127"/>
              </a:rPr>
              <a:t>일반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0934E-9F5C-4DF8-8C8A-E549D353263E}"/>
              </a:ext>
            </a:extLst>
          </p:cNvPr>
          <p:cNvSpPr txBox="1"/>
          <p:nvPr/>
        </p:nvSpPr>
        <p:spPr>
          <a:xfrm>
            <a:off x="390524" y="40863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aperlogy 7 Bold" pitchFamily="2" charset="-127"/>
                <a:ea typeface="Paperlogy 7 Bold" pitchFamily="2" charset="-127"/>
              </a:rPr>
              <a:t>향상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9E84C8-F6CD-4FB6-90AC-4FFBAC604E30}"/>
              </a:ext>
            </a:extLst>
          </p:cNvPr>
          <p:cNvSpPr txBox="1"/>
          <p:nvPr/>
        </p:nvSpPr>
        <p:spPr>
          <a:xfrm>
            <a:off x="390524" y="5579501"/>
            <a:ext cx="3998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구조화된 데이터를 이용하여 </a:t>
            </a:r>
            <a:r>
              <a:rPr lang="ko-KR" altLang="en-US" sz="1200" b="1" dirty="0" err="1">
                <a:latin typeface="Paperlogy 7 Bold" pitchFamily="2" charset="-127"/>
                <a:ea typeface="Paperlogy 7 Bold" pitchFamily="2" charset="-127"/>
              </a:rPr>
              <a:t>브레드크럼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, </a:t>
            </a:r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사이트 내 검색 등 구현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EE09B-79C0-40EA-9E59-6765FEFFD5E5}"/>
              </a:ext>
            </a:extLst>
          </p:cNvPr>
          <p:cNvSpPr txBox="1"/>
          <p:nvPr/>
        </p:nvSpPr>
        <p:spPr>
          <a:xfrm>
            <a:off x="7219949" y="13036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aperlogy 7 Bold" pitchFamily="2" charset="-127"/>
                <a:ea typeface="Paperlogy 7 Bold" pitchFamily="2" charset="-127"/>
              </a:rPr>
              <a:t>리치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AA1C2-8703-4E9B-9260-C5B5F40F6AA0}"/>
              </a:ext>
            </a:extLst>
          </p:cNvPr>
          <p:cNvSpPr txBox="1"/>
          <p:nvPr/>
        </p:nvSpPr>
        <p:spPr>
          <a:xfrm>
            <a:off x="7129463" y="6108387"/>
            <a:ext cx="3180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Paperlogy 7 Bold" pitchFamily="2" charset="-127"/>
                <a:ea typeface="Paperlogy 7 Bold" pitchFamily="2" charset="-127"/>
              </a:rPr>
              <a:t>구조화된 데이터와 시각적인 요소가 결합되어 노출</a:t>
            </a:r>
          </a:p>
        </p:txBody>
      </p:sp>
    </p:spTree>
    <p:extLst>
      <p:ext uri="{BB962C8B-B14F-4D97-AF65-F5344CB8AC3E}">
        <p14:creationId xmlns:p14="http://schemas.microsoft.com/office/powerpoint/2010/main" val="3148794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기사</a:t>
            </a:r>
          </a:p>
        </p:txBody>
      </p:sp>
      <p:pic>
        <p:nvPicPr>
          <p:cNvPr id="4098" name="Picture 2" descr="뉴스 기사의 AMP 결과 캐러셀">
            <a:extLst>
              <a:ext uri="{FF2B5EF4-FFF2-40B4-BE49-F238E27FC236}">
                <a16:creationId xmlns:a16="http://schemas.microsoft.com/office/drawing/2014/main" id="{C0AAB6DE-A5B8-412D-B359-78E7762D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4" y="2238031"/>
            <a:ext cx="3671886" cy="367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검색 결과에 구조화된 기사 데이터가 포함된 비 AMP 페이지">
            <a:extLst>
              <a:ext uri="{FF2B5EF4-FFF2-40B4-BE49-F238E27FC236}">
                <a16:creationId xmlns:a16="http://schemas.microsoft.com/office/drawing/2014/main" id="{014AECF4-6926-4CB0-8FC1-2B31B17A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92" y="2843580"/>
            <a:ext cx="4648200" cy="24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A39B2F-FF2B-4826-829E-0825F50CEC72}"/>
              </a:ext>
            </a:extLst>
          </p:cNvPr>
          <p:cNvSpPr txBox="1"/>
          <p:nvPr/>
        </p:nvSpPr>
        <p:spPr>
          <a:xfrm>
            <a:off x="574677" y="6301344"/>
            <a:ext cx="5270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5"/>
              </a:rPr>
              <a:t>https://developers.google.com/search/docs/data-types/article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1047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책</a:t>
            </a:r>
          </a:p>
        </p:txBody>
      </p:sp>
      <p:pic>
        <p:nvPicPr>
          <p:cNvPr id="5122" name="Picture 2" descr="검색결과의 도서 작업">
            <a:extLst>
              <a:ext uri="{FF2B5EF4-FFF2-40B4-BE49-F238E27FC236}">
                <a16:creationId xmlns:a16="http://schemas.microsoft.com/office/drawing/2014/main" id="{D122A4BC-47BA-45FB-B066-1074DD2BF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277569"/>
            <a:ext cx="3562349" cy="65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AE598-185A-4CC7-BCAC-1B3C7B903D9D}"/>
              </a:ext>
            </a:extLst>
          </p:cNvPr>
          <p:cNvSpPr txBox="1"/>
          <p:nvPr/>
        </p:nvSpPr>
        <p:spPr>
          <a:xfrm>
            <a:off x="574677" y="6301344"/>
            <a:ext cx="5187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4"/>
              </a:rPr>
              <a:t>https://developers.google.com/search/docs/data-types/book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196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Breadcrumb</a:t>
            </a:r>
            <a:endParaRPr lang="ko-KR" altLang="en-US" dirty="0"/>
          </a:p>
        </p:txBody>
      </p:sp>
      <p:pic>
        <p:nvPicPr>
          <p:cNvPr id="6146" name="Picture 2" descr="웹페이지에 표시된 탐색경로">
            <a:extLst>
              <a:ext uri="{FF2B5EF4-FFF2-40B4-BE49-F238E27FC236}">
                <a16:creationId xmlns:a16="http://schemas.microsoft.com/office/drawing/2014/main" id="{FE9A060A-319D-46DE-8CD0-C4A731AE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2586038"/>
            <a:ext cx="3857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A1BB96-5202-45BB-9391-255899D41149}"/>
              </a:ext>
            </a:extLst>
          </p:cNvPr>
          <p:cNvSpPr txBox="1"/>
          <p:nvPr/>
        </p:nvSpPr>
        <p:spPr>
          <a:xfrm>
            <a:off x="574677" y="6301344"/>
            <a:ext cx="57374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4"/>
              </a:rPr>
              <a:t>https://developers.google.com/search/docs/data-types/breadcrumb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459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Carousel</a:t>
            </a:r>
            <a:endParaRPr lang="ko-KR" altLang="en-US" dirty="0"/>
          </a:p>
        </p:txBody>
      </p:sp>
      <p:pic>
        <p:nvPicPr>
          <p:cNvPr id="7170" name="Picture 2" descr="Google 검색의 레시피 호스트 캐러셀, 교육과정 호스트 캐러셀, 영화 호스트 캐러셀의 예">
            <a:extLst>
              <a:ext uri="{FF2B5EF4-FFF2-40B4-BE49-F238E27FC236}">
                <a16:creationId xmlns:a16="http://schemas.microsoft.com/office/drawing/2014/main" id="{2D3D1543-75FA-4C51-9057-FED4A7C9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972270"/>
            <a:ext cx="9372600" cy="42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434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4"/>
              </a:rPr>
              <a:t>https://developers.google.com/search/docs/data-types/carousel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83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URL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en-US" altLang="ko-KR" sz="1200" dirty="0"/>
              <a:t> | Structure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URL</a:t>
            </a:r>
            <a:r>
              <a:rPr lang="ko-KR" altLang="en-US" dirty="0"/>
              <a:t> 명칭</a:t>
            </a:r>
            <a:endParaRPr lang="en-US" altLang="ko-KR" dirty="0"/>
          </a:p>
        </p:txBody>
      </p:sp>
      <p:pic>
        <p:nvPicPr>
          <p:cNvPr id="1026" name="Picture 2" descr="The making of an optimized URL. ">
            <a:extLst>
              <a:ext uri="{FF2B5EF4-FFF2-40B4-BE49-F238E27FC236}">
                <a16:creationId xmlns:a16="http://schemas.microsoft.com/office/drawing/2014/main" id="{E1C8A053-E0B5-E200-856E-D9E60466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600200"/>
            <a:ext cx="825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491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교육코스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3062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https://developers.google.com/search/docs/data-types/course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8194" name="Picture 2" descr="검색결과에 표시된 교육과정 스크린샷">
            <a:extLst>
              <a:ext uri="{FF2B5EF4-FFF2-40B4-BE49-F238E27FC236}">
                <a16:creationId xmlns:a16="http://schemas.microsoft.com/office/drawing/2014/main" id="{8597060C-48AC-438B-A698-AE4C5E87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56" y="1687851"/>
            <a:ext cx="5830888" cy="43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34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이벤트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232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https://developers.google.com/search/docs/data-types/event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9220" name="Picture 4" descr="검색결과의 이벤트 예">
            <a:extLst>
              <a:ext uri="{FF2B5EF4-FFF2-40B4-BE49-F238E27FC236}">
                <a16:creationId xmlns:a16="http://schemas.microsoft.com/office/drawing/2014/main" id="{ED74392F-8537-42D5-BBCB-9252A7A20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3"/>
          <a:stretch/>
        </p:blipFill>
        <p:spPr bwMode="auto">
          <a:xfrm>
            <a:off x="642939" y="1508395"/>
            <a:ext cx="4466954" cy="45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검색결과에 표시되는 재택 활동">
            <a:extLst>
              <a:ext uri="{FF2B5EF4-FFF2-40B4-BE49-F238E27FC236}">
                <a16:creationId xmlns:a16="http://schemas.microsoft.com/office/drawing/2014/main" id="{C2C8F388-35C9-4877-AEC5-C966A537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61" y="1508395"/>
            <a:ext cx="5854700" cy="458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24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FAQ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4280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https://developers.google.com/search/docs/data-types/faqpage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0242" name="Picture 2" descr="FAQ 리치 검색결과의 이미지">
            <a:extLst>
              <a:ext uri="{FF2B5EF4-FFF2-40B4-BE49-F238E27FC236}">
                <a16:creationId xmlns:a16="http://schemas.microsoft.com/office/drawing/2014/main" id="{95843CE0-DDBC-4C0B-A121-97CBFD95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1525553"/>
            <a:ext cx="3925888" cy="45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293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재택활동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965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https://developers.google.com/search/docs/data-types/home-activities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1266" name="Picture 2" descr="재택 활동 리치 결과">
            <a:extLst>
              <a:ext uri="{FF2B5EF4-FFF2-40B4-BE49-F238E27FC236}">
                <a16:creationId xmlns:a16="http://schemas.microsoft.com/office/drawing/2014/main" id="{8A973EEA-3DBD-4EA7-A33F-25963DF57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454" y="1323975"/>
            <a:ext cx="6277506" cy="491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177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- </a:t>
            </a:r>
            <a:r>
              <a:rPr lang="ko-KR" altLang="en-US" dirty="0"/>
              <a:t>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351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https://developers.google.com/search/docs/data-types/how-to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2290" name="Picture 2" descr="시각적 방법 리치 결과의 이미지">
            <a:extLst>
              <a:ext uri="{FF2B5EF4-FFF2-40B4-BE49-F238E27FC236}">
                <a16:creationId xmlns:a16="http://schemas.microsoft.com/office/drawing/2014/main" id="{A15457A7-6BBC-4AD0-8236-41A4DFA78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288" y="1506464"/>
            <a:ext cx="3881437" cy="45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표준 방법 리치 결과의 이미지">
            <a:extLst>
              <a:ext uri="{FF2B5EF4-FFF2-40B4-BE49-F238E27FC236}">
                <a16:creationId xmlns:a16="http://schemas.microsoft.com/office/drawing/2014/main" id="{AD082D07-A5D5-4789-B768-AD6A6785B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1506464"/>
            <a:ext cx="3251020" cy="455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69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ko-KR" altLang="en-US" dirty="0"/>
              <a:t>지역 비즈니스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862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https://developers.google.com/search/docs/data-types/local-business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5F12B86-FC1D-435F-AB4F-12455757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76" y="331272"/>
            <a:ext cx="4133850" cy="619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634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ko-KR" altLang="en-US" dirty="0"/>
              <a:t>로고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136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https://developers.google.com/search/docs/data-types/logo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4338" name="Picture 2" descr="검색결과에 표시되는 소프트웨어 애플리케이션의 리치 스니펫 스크린샷">
            <a:extLst>
              <a:ext uri="{FF2B5EF4-FFF2-40B4-BE49-F238E27FC236}">
                <a16:creationId xmlns:a16="http://schemas.microsoft.com/office/drawing/2014/main" id="{0BBA1521-3ACD-4FD7-8EE0-5895AA11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72" y="1208189"/>
            <a:ext cx="3300856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5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ko-KR" altLang="en-US" dirty="0"/>
              <a:t>상품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402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https://developers.google.com/search/docs/data-types/product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5362" name="Picture 2" descr="제품 정보가 포함된 리치 결과 및 Google 이미지 결과의 이미지">
            <a:extLst>
              <a:ext uri="{FF2B5EF4-FFF2-40B4-BE49-F238E27FC236}">
                <a16:creationId xmlns:a16="http://schemas.microsoft.com/office/drawing/2014/main" id="{4D9FABE4-72EC-4849-9CEE-DB6F1FE1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34" y="976698"/>
            <a:ext cx="4693466" cy="513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Google 검색결과의 배송 세부정보">
            <a:extLst>
              <a:ext uri="{FF2B5EF4-FFF2-40B4-BE49-F238E27FC236}">
                <a16:creationId xmlns:a16="http://schemas.microsoft.com/office/drawing/2014/main" id="{4BFFE778-74E5-48ED-981E-911042CB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995748"/>
            <a:ext cx="5368925" cy="525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04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929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https://developers.google.com/search/docs/data-types/review-snippet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FDF55EE6-93AD-402F-B4F7-414E43FB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785543"/>
            <a:ext cx="6438900" cy="52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ko-KR" altLang="en-US" dirty="0"/>
              <a:t>사이트링크 검색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6250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https://developers.google.com/search/docs/data-types/sitelinks-searchbox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7410" name="Picture 2" descr="사용 중인 사이트링크 검색창">
            <a:extLst>
              <a:ext uri="{FF2B5EF4-FFF2-40B4-BE49-F238E27FC236}">
                <a16:creationId xmlns:a16="http://schemas.microsoft.com/office/drawing/2014/main" id="{738A63E5-560A-41FE-970A-84061954B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309688"/>
            <a:ext cx="776287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4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URL</a:t>
            </a:r>
            <a:r>
              <a:rPr lang="ko-KR" altLang="en-US" dirty="0"/>
              <a:t> </a:t>
            </a:r>
            <a:r>
              <a:rPr lang="en-US" altLang="ko-KR" dirty="0"/>
              <a:t>Structure</a:t>
            </a:r>
            <a:r>
              <a:rPr lang="en-US" altLang="ko-KR" sz="1200" dirty="0"/>
              <a:t> | Best Reference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대분류로 콘텐츠를 분류하여 폴더를 구성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528AC2-873D-4402-B190-F90BE01FA0FB}"/>
              </a:ext>
            </a:extLst>
          </p:cNvPr>
          <p:cNvSpPr/>
          <p:nvPr/>
        </p:nvSpPr>
        <p:spPr>
          <a:xfrm>
            <a:off x="6095890" y="2184917"/>
            <a:ext cx="4428000" cy="105883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분류에 대한 체계가 없음</a:t>
            </a:r>
            <a:endParaRPr lang="en-US" altLang="ko-KR" sz="12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검색엔진과 사람이 분류체계에 대해 이해할 수 없음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80383E-6C75-4E0A-AD8B-581FD0D517C8}"/>
              </a:ext>
            </a:extLst>
          </p:cNvPr>
          <p:cNvSpPr/>
          <p:nvPr/>
        </p:nvSpPr>
        <p:spPr>
          <a:xfrm>
            <a:off x="6428697" y="1637369"/>
            <a:ext cx="3762393" cy="360000"/>
          </a:xfrm>
          <a:prstGeom prst="rect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algn="ctr" defTabSz="914400">
              <a:defRPr/>
            </a:pPr>
            <a:r>
              <a:rPr lang="en-US" altLang="ko-KR" sz="14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Characteristics</a:t>
            </a:r>
            <a:endParaRPr lang="ko-KR" altLang="en-US" sz="14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2C036-5F9F-4E76-B92B-C901A5ABBCEC}"/>
              </a:ext>
            </a:extLst>
          </p:cNvPr>
          <p:cNvSpPr/>
          <p:nvPr/>
        </p:nvSpPr>
        <p:spPr>
          <a:xfrm>
            <a:off x="3279390" y="1637369"/>
            <a:ext cx="2601211" cy="360000"/>
          </a:xfrm>
          <a:prstGeom prst="rect">
            <a:avLst/>
          </a:prstGeom>
          <a:noFill/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algn="ctr" defTabSz="914400">
              <a:defRPr/>
            </a:pPr>
            <a:r>
              <a:rPr lang="en-US" altLang="ko-KR" sz="14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Directory Structure</a:t>
            </a:r>
            <a:endParaRPr lang="ko-KR" altLang="en-US" sz="14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B94B955-0EE0-4589-AA55-6603E1DADB44}"/>
              </a:ext>
            </a:extLst>
          </p:cNvPr>
          <p:cNvCxnSpPr/>
          <p:nvPr/>
        </p:nvCxnSpPr>
        <p:spPr>
          <a:xfrm>
            <a:off x="3238992" y="1990631"/>
            <a:ext cx="268200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3D3DBDD-CB06-45FC-A778-774A7A59BF39}"/>
              </a:ext>
            </a:extLst>
          </p:cNvPr>
          <p:cNvCxnSpPr/>
          <p:nvPr/>
        </p:nvCxnSpPr>
        <p:spPr>
          <a:xfrm>
            <a:off x="6095890" y="1990631"/>
            <a:ext cx="446400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0F18D48-8742-44A6-8EDB-1DC9A7D450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8992" y="2184917"/>
            <a:ext cx="2679232" cy="1058837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68B61F-2FBC-4A1A-BF6A-EC19AB38D6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948" y="3370624"/>
            <a:ext cx="2681320" cy="1061906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CD770B6-6B43-4998-8356-DC893A5276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799" y="4620822"/>
            <a:ext cx="2681618" cy="1058837"/>
          </a:xfrm>
          <a:prstGeom prst="rect">
            <a:avLst/>
          </a:prstGeom>
          <a:ln>
            <a:solidFill>
              <a:sysClr val="window" lastClr="FFFFFF">
                <a:lumMod val="65000"/>
              </a:sys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991B8A-0C92-4847-A746-9A1840654484}"/>
              </a:ext>
            </a:extLst>
          </p:cNvPr>
          <p:cNvSpPr/>
          <p:nvPr/>
        </p:nvSpPr>
        <p:spPr>
          <a:xfrm>
            <a:off x="6095890" y="3370627"/>
            <a:ext cx="4428000" cy="105883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너무 많은 계층 구조</a:t>
            </a:r>
            <a:endParaRPr lang="en-US" altLang="ko-KR" sz="12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낮은 계층에 있는 콘텐츠까지 도달하기 위해 검색엔진과 방문자의 이동 경로가 복잡함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43910-86B5-4373-A97E-C41311A4C10C}"/>
              </a:ext>
            </a:extLst>
          </p:cNvPr>
          <p:cNvSpPr/>
          <p:nvPr/>
        </p:nvSpPr>
        <p:spPr>
          <a:xfrm>
            <a:off x="6095890" y="4620822"/>
            <a:ext cx="4428000" cy="1058837"/>
          </a:xfrm>
          <a:prstGeom prst="rect">
            <a:avLst/>
          </a:prstGeom>
          <a:noFill/>
          <a:ln w="9525" cap="flat" cmpd="sng" algn="ctr">
            <a:solidFill>
              <a:srgbClr val="4F81BD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홈 페이지로 부터 모든 페이지가 </a:t>
            </a:r>
            <a:r>
              <a:rPr lang="en-US" altLang="ko-KR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2</a:t>
            </a: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번의 클릭으로 접근 가</a:t>
            </a:r>
            <a:endParaRPr lang="en-US" altLang="ko-KR" sz="12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  <a:p>
            <a:pPr marL="360000" indent="-180975" defTabSz="914400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검색엔진과 방문자가 홈페이지에서 시작하여 다른 페이지로 이동이 용이함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D2E7A2-BC8A-4759-986F-CFCDA39784CE}"/>
              </a:ext>
            </a:extLst>
          </p:cNvPr>
          <p:cNvCxnSpPr/>
          <p:nvPr/>
        </p:nvCxnSpPr>
        <p:spPr>
          <a:xfrm>
            <a:off x="1680652" y="1990960"/>
            <a:ext cx="136800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62103C-CF9F-4AC3-9322-DAAD241208DC}"/>
              </a:ext>
            </a:extLst>
          </p:cNvPr>
          <p:cNvSpPr txBox="1"/>
          <p:nvPr/>
        </p:nvSpPr>
        <p:spPr>
          <a:xfrm>
            <a:off x="1680652" y="1637370"/>
            <a:ext cx="1368000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defTabSz="914400"/>
            <a:r>
              <a:rPr lang="en-US" sz="1400" b="1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D812B-D239-4C52-8578-36D3B39A44C4}"/>
              </a:ext>
            </a:extLst>
          </p:cNvPr>
          <p:cNvSpPr txBox="1"/>
          <p:nvPr/>
        </p:nvSpPr>
        <p:spPr>
          <a:xfrm>
            <a:off x="1680652" y="2184917"/>
            <a:ext cx="1368000" cy="1058837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Flat</a:t>
            </a:r>
          </a:p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Directory </a:t>
            </a:r>
          </a:p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5856E-4864-49FE-983B-3F2EC1439D40}"/>
              </a:ext>
            </a:extLst>
          </p:cNvPr>
          <p:cNvSpPr txBox="1"/>
          <p:nvPr/>
        </p:nvSpPr>
        <p:spPr>
          <a:xfrm>
            <a:off x="1680652" y="3370627"/>
            <a:ext cx="1368000" cy="1058837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Vertical Directory </a:t>
            </a:r>
          </a:p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47CA8-FE21-49ED-ADC3-84367C0201F3}"/>
              </a:ext>
            </a:extLst>
          </p:cNvPr>
          <p:cNvSpPr txBox="1"/>
          <p:nvPr/>
        </p:nvSpPr>
        <p:spPr>
          <a:xfrm>
            <a:off x="1680652" y="4620822"/>
            <a:ext cx="1368000" cy="1058837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Ideal</a:t>
            </a:r>
          </a:p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Directory </a:t>
            </a:r>
          </a:p>
          <a:p>
            <a:pPr algn="ctr" defTabSz="914400">
              <a:defRPr/>
            </a:pPr>
            <a:r>
              <a:rPr lang="en-US" sz="1050" b="1" kern="0" dirty="0">
                <a:solidFill>
                  <a:prstClr val="black"/>
                </a:solidFill>
                <a:latin typeface="Paperlogy 7 Bold" pitchFamily="2" charset="-127"/>
                <a:ea typeface="Paperlogy 7 Bold" pitchFamily="2" charset="-127"/>
              </a:rPr>
              <a:t>Structure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8F13EC9-C643-4693-B369-D38FF0BB4D15}"/>
              </a:ext>
            </a:extLst>
          </p:cNvPr>
          <p:cNvSpPr/>
          <p:nvPr/>
        </p:nvSpPr>
        <p:spPr>
          <a:xfrm>
            <a:off x="1604452" y="4522485"/>
            <a:ext cx="9000000" cy="126000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marL="171450" indent="-171450" algn="ctr" defTabSz="914400">
              <a:buFont typeface="Arial" panose="020B0604020202020204" pitchFamily="34" charset="0"/>
              <a:buChar char="•"/>
              <a:defRPr/>
            </a:pPr>
            <a:endParaRPr lang="ko-KR" altLang="en-US" sz="1200" b="1" kern="0" dirty="0">
              <a:solidFill>
                <a:prstClr val="black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07D514-F0C0-4EB3-A984-B243E9538410}"/>
              </a:ext>
            </a:extLst>
          </p:cNvPr>
          <p:cNvSpPr/>
          <p:nvPr/>
        </p:nvSpPr>
        <p:spPr>
          <a:xfrm>
            <a:off x="1610917" y="4515651"/>
            <a:ext cx="1681195" cy="253401"/>
          </a:xfrm>
          <a:prstGeom prst="rect">
            <a:avLst/>
          </a:prstGeom>
          <a:solidFill>
            <a:srgbClr val="C00000"/>
          </a:solidFill>
          <a:ln w="31750" cap="flat" cmpd="sng" algn="ctr">
            <a:solidFill>
              <a:srgbClr val="C00000"/>
            </a:solidFill>
            <a:prstDash val="solid"/>
          </a:ln>
          <a:effectLst/>
        </p:spPr>
        <p:txBody>
          <a:bodyPr lIns="36000" tIns="36000" rIns="36000" bIns="36000" rtlCol="0" anchor="ctr"/>
          <a:lstStyle/>
          <a:p>
            <a:pPr algn="ctr" defTabSz="914400">
              <a:defRPr/>
            </a:pPr>
            <a:r>
              <a:rPr lang="en-US" altLang="ko-KR" sz="1200" b="1" kern="0" dirty="0">
                <a:solidFill>
                  <a:schemeClr val="bg1"/>
                </a:solidFill>
                <a:latin typeface="Paperlogy 7 Bold" pitchFamily="2" charset="-127"/>
                <a:ea typeface="Paperlogy 7 Bold" pitchFamily="2" charset="-127"/>
              </a:rPr>
              <a:t>Recommended</a:t>
            </a:r>
            <a:endParaRPr lang="ko-KR" altLang="en-US" sz="1200" b="1" kern="0" dirty="0">
              <a:solidFill>
                <a:schemeClr val="bg1"/>
              </a:solidFill>
              <a:latin typeface="Paperlogy 7 Bold" pitchFamily="2" charset="-127"/>
              <a:ea typeface="Paperlogy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8503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Video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214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https://developers.google.com/search/docs/data-types/video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8434" name="Picture 2" descr="Google 검색결과, 동영상 탭, 디스커버에 동영상 콘텐츠가 표시된 스크린샷">
            <a:extLst>
              <a:ext uri="{FF2B5EF4-FFF2-40B4-BE49-F238E27FC236}">
                <a16:creationId xmlns:a16="http://schemas.microsoft.com/office/drawing/2014/main" id="{E16AD84E-AAD7-416A-A1AB-D6F9B3ADA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11793"/>
            <a:ext cx="9010650" cy="489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105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Structured Data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콘텐츠 유형 </a:t>
            </a:r>
            <a:r>
              <a:rPr lang="en-US" altLang="ko-KR" dirty="0"/>
              <a:t>– </a:t>
            </a:r>
            <a:r>
              <a:rPr lang="en-US" altLang="ko-KR" dirty="0" err="1"/>
              <a:t>Naver</a:t>
            </a:r>
            <a:r>
              <a:rPr lang="en-US" altLang="ko-KR" dirty="0"/>
              <a:t> </a:t>
            </a:r>
            <a:r>
              <a:rPr lang="ko-KR" altLang="en-US" dirty="0"/>
              <a:t>연관채널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F3B94-195E-4CDF-8B96-CD97A2E89A89}"/>
              </a:ext>
            </a:extLst>
          </p:cNvPr>
          <p:cNvSpPr txBox="1"/>
          <p:nvPr/>
        </p:nvSpPr>
        <p:spPr>
          <a:xfrm>
            <a:off x="574677" y="6301344"/>
            <a:ext cx="54393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Tools: 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  <a:hlinkClick r:id="rId3"/>
              </a:rPr>
              <a:t>https://searchadvisor.naver.com/guide/structured-data-channel</a:t>
            </a:r>
            <a:r>
              <a:rPr kumimoji="0" lang="en-IN" sz="1100" b="1" u="none" strike="noStrike" kern="120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Paperlogy 7 Bold" pitchFamily="2" charset="-127"/>
                <a:ea typeface="Paperlogy 7 Bold" pitchFamily="2" charset="-127"/>
              </a:rPr>
              <a:t> </a:t>
            </a:r>
          </a:p>
        </p:txBody>
      </p:sp>
      <p:pic>
        <p:nvPicPr>
          <p:cNvPr id="19458" name="Picture 2" descr="연관채널">
            <a:extLst>
              <a:ext uri="{FF2B5EF4-FFF2-40B4-BE49-F238E27FC236}">
                <a16:creationId xmlns:a16="http://schemas.microsoft.com/office/drawing/2014/main" id="{9CA8AB24-F8B4-4C80-BA0E-68C0B265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257030"/>
            <a:ext cx="8515350" cy="23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939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14. </a:t>
            </a:r>
            <a:r>
              <a:rPr lang="en-US" altLang="ko-KR" spc="300" dirty="0" err="1">
                <a:solidFill>
                  <a:srgbClr val="10253F"/>
                </a:solidFill>
              </a:rPr>
              <a:t>hreflang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333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B5309-0A18-D4BF-3ABB-CAC7EDA21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02E8A-A3D9-BD13-1C5C-532C7CAF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en-US" altLang="ko-KR" dirty="0" err="1"/>
              <a:t>hreflang</a:t>
            </a:r>
            <a:r>
              <a:rPr lang="en-US" altLang="ko-KR" dirty="0"/>
              <a:t>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BA2FE-6BA8-C306-72E8-6790C1004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검색 엔진과 브라우저가 해당 페이지의 언어를 인식할 수 있도록 지원하는 방법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웹사이트 소스에서 상단의 </a:t>
            </a:r>
            <a:r>
              <a:rPr lang="en-US" dirty="0"/>
              <a:t>HTML </a:t>
            </a:r>
            <a:r>
              <a:rPr lang="ko-KR" altLang="en-US" dirty="0"/>
              <a:t>태그에 언어 속성 정의</a:t>
            </a:r>
            <a:endParaRPr lang="en-US" altLang="ko-KR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6A716598-5DBF-1016-95A3-D40B63E9044F}"/>
              </a:ext>
            </a:extLst>
          </p:cNvPr>
          <p:cNvSpPr txBox="1"/>
          <p:nvPr/>
        </p:nvSpPr>
        <p:spPr>
          <a:xfrm>
            <a:off x="2329832" y="1839010"/>
            <a:ext cx="25497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Localization Overview</a:t>
            </a:r>
            <a:endParaRPr lang="en-US" sz="1600" b="1" baseline="30000" dirty="0">
              <a:latin typeface="Paperlogy 7 Bold" pitchFamily="2" charset="-127"/>
              <a:ea typeface="Paperlogy 7 Bold" pitchFamily="2" charset="-127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9B3405-FE89-0CC3-F280-17AED6F842AF}"/>
              </a:ext>
            </a:extLst>
          </p:cNvPr>
          <p:cNvCxnSpPr/>
          <p:nvPr/>
        </p:nvCxnSpPr>
        <p:spPr>
          <a:xfrm>
            <a:off x="1282700" y="2159074"/>
            <a:ext cx="46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>
            <a:extLst>
              <a:ext uri="{FF2B5EF4-FFF2-40B4-BE49-F238E27FC236}">
                <a16:creationId xmlns:a16="http://schemas.microsoft.com/office/drawing/2014/main" id="{09EDE6EC-01D2-9C8E-2250-8922EF62421B}"/>
              </a:ext>
            </a:extLst>
          </p:cNvPr>
          <p:cNvSpPr txBox="1"/>
          <p:nvPr/>
        </p:nvSpPr>
        <p:spPr>
          <a:xfrm>
            <a:off x="7875903" y="1839010"/>
            <a:ext cx="132119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>
                <a:latin typeface="Paperlogy 7 Bold" pitchFamily="2" charset="-127"/>
                <a:ea typeface="Paperlogy 7 Bold" pitchFamily="2" charset="-127"/>
                <a:cs typeface="Arial" panose="020B0604020202020204" pitchFamily="34" charset="0"/>
              </a:rPr>
              <a:t>Guidelines</a:t>
            </a:r>
          </a:p>
        </p:txBody>
      </p:sp>
      <p:cxnSp>
        <p:nvCxnSpPr>
          <p:cNvPr id="8" name="Straight Connector 16">
            <a:extLst>
              <a:ext uri="{FF2B5EF4-FFF2-40B4-BE49-F238E27FC236}">
                <a16:creationId xmlns:a16="http://schemas.microsoft.com/office/drawing/2014/main" id="{A8B4D14D-6A51-2B5E-BC2B-C6570EDA54F3}"/>
              </a:ext>
            </a:extLst>
          </p:cNvPr>
          <p:cNvCxnSpPr/>
          <p:nvPr/>
        </p:nvCxnSpPr>
        <p:spPr>
          <a:xfrm>
            <a:off x="6214500" y="2162175"/>
            <a:ext cx="46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13F3F6-4438-D41C-A240-AAB313CE5DC7}"/>
              </a:ext>
            </a:extLst>
          </p:cNvPr>
          <p:cNvSpPr txBox="1"/>
          <p:nvPr/>
        </p:nvSpPr>
        <p:spPr bwMode="auto">
          <a:xfrm>
            <a:off x="1282700" y="2387797"/>
            <a:ext cx="4643999" cy="134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/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검색 엔진은 </a:t>
            </a:r>
            <a:r>
              <a:rPr lang="ko-KR" altLang="en-US" sz="1100" b="1" dirty="0" err="1">
                <a:latin typeface="Paperlogy 4 Regular" pitchFamily="2" charset="-127"/>
                <a:ea typeface="Paperlogy 4 Regular" pitchFamily="2" charset="-127"/>
              </a:rPr>
              <a:t>지역화된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 검색을 위해 아래 유형의 </a:t>
            </a:r>
            <a:r>
              <a:rPr lang="ko-KR" altLang="en-US" sz="1100" b="1" dirty="0" err="1">
                <a:latin typeface="Paperlogy 4 Regular" pitchFamily="2" charset="-127"/>
                <a:ea typeface="Paperlogy 4 Regular" pitchFamily="2" charset="-127"/>
              </a:rPr>
              <a:t>태깅에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 따름</a:t>
            </a:r>
            <a:endParaRPr lang="en-US" altLang="ko-KR" sz="1100" dirty="0">
              <a:latin typeface="Paperlogy 4 Regular" pitchFamily="2" charset="-127"/>
              <a:ea typeface="Paperlogy 4 Regular" pitchFamily="2" charset="-127"/>
            </a:endParaRPr>
          </a:p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HTML '</a:t>
            </a:r>
            <a:r>
              <a:rPr lang="en-US" sz="1100" b="1" dirty="0" err="1">
                <a:latin typeface="Paperlogy 4 Regular" pitchFamily="2" charset="-127"/>
                <a:ea typeface="Paperlogy 4 Regular" pitchFamily="2" charset="-127"/>
              </a:rPr>
              <a:t>Hreflang</a:t>
            </a: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' 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속성은 웹페이지 또는 웹페이지의 일부분의 언어를 선언하는 데 사용</a:t>
            </a:r>
            <a:endParaRPr lang="en-US" altLang="ko-KR" sz="1100" b="1" kern="100" dirty="0">
              <a:solidFill>
                <a:schemeClr val="accent5">
                  <a:lumMod val="10000"/>
                </a:schemeClr>
              </a:solidFill>
              <a:latin typeface="Paperlogy 4 Regular" pitchFamily="2" charset="-127"/>
              <a:ea typeface="Paperlogy 4 Regular" pitchFamily="2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22DB5-3230-69C3-559C-53C49F5C3F49}"/>
              </a:ext>
            </a:extLst>
          </p:cNvPr>
          <p:cNvSpPr txBox="1"/>
          <p:nvPr/>
        </p:nvSpPr>
        <p:spPr bwMode="auto">
          <a:xfrm>
            <a:off x="6214499" y="2387797"/>
            <a:ext cx="5312093" cy="116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rtlCol="0" anchor="t" anchorCtr="0">
            <a:noAutofit/>
          </a:bodyPr>
          <a:lstStyle/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'</a:t>
            </a:r>
            <a:r>
              <a:rPr lang="en-US" sz="1100" b="1" dirty="0" err="1">
                <a:latin typeface="Paperlogy 4 Regular" pitchFamily="2" charset="-127"/>
                <a:ea typeface="Paperlogy 4 Regular" pitchFamily="2" charset="-127"/>
              </a:rPr>
              <a:t>hreflang</a:t>
            </a: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' 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태그의 속성 값은 언어</a:t>
            </a:r>
            <a:r>
              <a:rPr lang="en-US" altLang="ko-KR" sz="1100" b="1" dirty="0">
                <a:latin typeface="Paperlogy 4 Regular" pitchFamily="2" charset="-127"/>
                <a:ea typeface="Paperlogy 4 Regular" pitchFamily="2" charset="-127"/>
              </a:rPr>
              <a:t>(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표준</a:t>
            </a:r>
            <a:r>
              <a:rPr lang="en-US" altLang="ko-KR" sz="1100" b="1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ISO 639-1)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와 국가</a:t>
            </a:r>
            <a:r>
              <a:rPr lang="en-US" altLang="ko-KR" sz="1100" b="1" dirty="0">
                <a:latin typeface="Paperlogy 4 Regular" pitchFamily="2" charset="-127"/>
                <a:ea typeface="Paperlogy 4 Regular" pitchFamily="2" charset="-127"/>
              </a:rPr>
              <a:t>(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표준</a:t>
            </a:r>
            <a:r>
              <a:rPr lang="en-US" altLang="ko-KR" sz="1100" b="1" dirty="0">
                <a:latin typeface="Paperlogy 4 Regular" pitchFamily="2" charset="-127"/>
                <a:ea typeface="Paperlogy 4 Regular" pitchFamily="2" charset="-127"/>
              </a:rPr>
              <a:t>: </a:t>
            </a: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ISO 3166-1) 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코드를 포함</a:t>
            </a:r>
            <a:r>
              <a:rPr lang="ko-KR" altLang="en-US" sz="1100" dirty="0">
                <a:latin typeface="Paperlogy 4 Regular" pitchFamily="2" charset="-127"/>
                <a:ea typeface="Paperlogy 4 Regular" pitchFamily="2" charset="-127"/>
              </a:rPr>
              <a:t> </a:t>
            </a:r>
            <a:endParaRPr lang="en-US" altLang="ko-KR" sz="1100" dirty="0">
              <a:latin typeface="Paperlogy 4 Regular" pitchFamily="2" charset="-127"/>
              <a:ea typeface="Paperlogy 4 Regular" pitchFamily="2" charset="-127"/>
            </a:endParaRPr>
          </a:p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모든 국가에 대해 웹페이지의 </a:t>
            </a:r>
            <a:r>
              <a:rPr lang="en-US" sz="1100" b="1" dirty="0" err="1">
                <a:latin typeface="Paperlogy 4 Regular" pitchFamily="2" charset="-127"/>
                <a:ea typeface="Paperlogy 4 Regular" pitchFamily="2" charset="-127"/>
              </a:rPr>
              <a:t>hreflang</a:t>
            </a:r>
            <a:r>
              <a:rPr lang="en-US" sz="1100" b="1" dirty="0">
                <a:latin typeface="Paperlogy 4 Regular" pitchFamily="2" charset="-127"/>
                <a:ea typeface="Paperlogy 4 Regular" pitchFamily="2" charset="-127"/>
              </a:rPr>
              <a:t> </a:t>
            </a: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설정은 일관되어야 함</a:t>
            </a:r>
            <a:r>
              <a:rPr lang="ko-KR" altLang="en-US" sz="1100" dirty="0">
                <a:latin typeface="Paperlogy 4 Regular" pitchFamily="2" charset="-127"/>
                <a:ea typeface="Paperlogy 4 Regular" pitchFamily="2" charset="-127"/>
              </a:rPr>
              <a:t> </a:t>
            </a:r>
            <a:endParaRPr lang="en-US" altLang="ko-KR" sz="1100" dirty="0">
              <a:latin typeface="Paperlogy 4 Regular" pitchFamily="2" charset="-127"/>
              <a:ea typeface="Paperlogy 4 Regular" pitchFamily="2" charset="-127"/>
            </a:endParaRPr>
          </a:p>
          <a:p>
            <a:pPr marL="180000" indent="-1800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100" b="1" dirty="0">
                <a:latin typeface="Paperlogy 4 Regular" pitchFamily="2" charset="-127"/>
                <a:ea typeface="Paperlogy 4 Regular" pitchFamily="2" charset="-127"/>
              </a:rPr>
              <a:t>자연 검색 엔진에 현지 언어 페이지를 표시하기 위해 세 가지 방법 중 하나를 선택</a:t>
            </a:r>
            <a:endParaRPr lang="en-US" altLang="ko-KR" sz="1100" b="1" kern="100" dirty="0">
              <a:solidFill>
                <a:schemeClr val="accent5">
                  <a:lumMod val="10000"/>
                </a:schemeClr>
              </a:solidFill>
              <a:latin typeface="Paperlogy 4 Regular" pitchFamily="2" charset="-127"/>
              <a:ea typeface="Paperlogy 4 Regular" pitchFamily="2" charset="-127"/>
              <a:cs typeface="Arial" pitchFamily="34" charset="0"/>
            </a:endParaRPr>
          </a:p>
        </p:txBody>
      </p:sp>
      <p:graphicFrame>
        <p:nvGraphicFramePr>
          <p:cNvPr id="11" name="표 23">
            <a:extLst>
              <a:ext uri="{FF2B5EF4-FFF2-40B4-BE49-F238E27FC236}">
                <a16:creationId xmlns:a16="http://schemas.microsoft.com/office/drawing/2014/main" id="{A76FEC9E-0D08-3863-9518-8610763A6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27464"/>
              </p:ext>
            </p:extLst>
          </p:nvPr>
        </p:nvGraphicFramePr>
        <p:xfrm>
          <a:off x="6214498" y="3548926"/>
          <a:ext cx="4644000" cy="2851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2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89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1</a:t>
                      </a:r>
                      <a:endParaRPr lang="ko-KR" altLang="en-US" sz="11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HTML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</a:rPr>
                        <a:t> Link Element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html &lt;head&gt; </a:t>
                      </a: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섹션에 현지 언어 페이지를 가리키는 링크 요소를 추가하세요</a:t>
                      </a:r>
                    </a:p>
                    <a:p>
                      <a:pPr marL="0" indent="0" latinLnBrk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Code Snippet: </a:t>
                      </a:r>
                      <a:r>
                        <a:rPr lang="de-DE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&lt;link rel="alternate„ hreflang="es“ href="http://www.samsung.com/es/" /&gt; </a:t>
                      </a:r>
                      <a:endParaRPr lang="ko-KR" altLang="en-US" sz="105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0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endParaRPr lang="ko-KR" altLang="en-US" sz="11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HTTP Header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페이지가 비</a:t>
                      </a: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-HTML </a:t>
                      </a: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파일</a:t>
                      </a: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(PDF</a:t>
                      </a: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와 같은</a:t>
                      </a: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)</a:t>
                      </a: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인 경우</a:t>
                      </a: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, HTTP </a:t>
                      </a:r>
                      <a:r>
                        <a:rPr lang="ko-KR" altLang="en-US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헤더에 언어를 표시해야 합니다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  <a:p>
                      <a:pPr marL="0" indent="0" latinLnBrk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Code Snippet</a:t>
                      </a:r>
                      <a:r>
                        <a:rPr lang="de-DE" altLang="ko-KR" sz="1050" b="1" i="0" u="none" strike="noStrike" kern="1200" baseline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: Link: &lt;http://www.samsung.com/es/&gt;; rel="alternate"; hreflang="es" </a:t>
                      </a:r>
                      <a:endParaRPr lang="en-US" altLang="ko-KR" sz="1050" b="1" i="0" u="none" strike="noStrike" kern="1200" baseline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3</a:t>
                      </a:r>
                      <a:endParaRPr lang="ko-KR" altLang="en-US" sz="11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Sitemap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050" b="1" i="0" dirty="0">
                          <a:latin typeface="Paperlogy 7 Bold" pitchFamily="2" charset="-127"/>
                          <a:ea typeface="Paperlogy 7 Bold" pitchFamily="2" charset="-127"/>
                        </a:rPr>
                        <a:t>마크업을 사용하는 대신</a:t>
                      </a:r>
                      <a:r>
                        <a:rPr lang="en-US" altLang="ko-KR" sz="1050" b="1" i="0" dirty="0"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en-US" altLang="ko-KR" sz="1050" b="1" i="0" dirty="0" err="1">
                          <a:latin typeface="Paperlogy 7 Bold" pitchFamily="2" charset="-127"/>
                          <a:ea typeface="Paperlogy 7 Bold" pitchFamily="2" charset="-127"/>
                        </a:rPr>
                        <a:t>Sitemap.xml</a:t>
                      </a:r>
                      <a:r>
                        <a:rPr lang="ko-KR" altLang="en-US" sz="1050" b="1" i="0" dirty="0" err="1">
                          <a:latin typeface="Paperlogy 7 Bold" pitchFamily="2" charset="-127"/>
                          <a:ea typeface="Paperlogy 7 Bold" pitchFamily="2" charset="-127"/>
                        </a:rPr>
                        <a:t>에</a:t>
                      </a:r>
                      <a:r>
                        <a:rPr lang="ko-KR" altLang="en-US" sz="1050" b="1" i="0" dirty="0">
                          <a:latin typeface="Paperlogy 7 Bold" pitchFamily="2" charset="-127"/>
                          <a:ea typeface="Paperlogy 7 Bold" pitchFamily="2" charset="-127"/>
                        </a:rPr>
                        <a:t> 언어 버전 정보를 제출할 수 있습니다</a:t>
                      </a:r>
                      <a:endParaRPr lang="en-US" altLang="ko-KR" sz="105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직사각형 24">
            <a:extLst>
              <a:ext uri="{FF2B5EF4-FFF2-40B4-BE49-F238E27FC236}">
                <a16:creationId xmlns:a16="http://schemas.microsoft.com/office/drawing/2014/main" id="{3BB9F688-787C-643E-8285-196B41FE10E6}"/>
              </a:ext>
            </a:extLst>
          </p:cNvPr>
          <p:cNvSpPr/>
          <p:nvPr/>
        </p:nvSpPr>
        <p:spPr bwMode="auto">
          <a:xfrm>
            <a:off x="1282700" y="3548926"/>
            <a:ext cx="4643999" cy="2851874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square" rtlCol="0" anchor="t"/>
          <a:lstStyle/>
          <a:p>
            <a:pPr>
              <a:lnSpc>
                <a:spcPct val="90000"/>
              </a:lnSpc>
            </a:pPr>
            <a:r>
              <a:rPr lang="en-US" altLang="ko-KR" sz="1600" b="1" dirty="0">
                <a:latin typeface="Paperlogy 7 Bold" pitchFamily="2" charset="-127"/>
                <a:ea typeface="Paperlogy 7 Bold" pitchFamily="2" charset="-127"/>
              </a:rPr>
              <a:t>[Code Snippet] </a:t>
            </a:r>
          </a:p>
          <a:p>
            <a:pPr>
              <a:lnSpc>
                <a:spcPct val="90000"/>
              </a:lnSpc>
            </a:pPr>
            <a:endParaRPr lang="en-US" altLang="ko-KR" sz="1600" b="1" dirty="0">
              <a:latin typeface="Paperlogy 7 Bold" pitchFamily="2" charset="-127"/>
              <a:ea typeface="Paperlogy 7 Bold" pitchFamily="2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&lt;html 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lang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=“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en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-GB” 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itemscope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 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itemtype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=“http://schema.org/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WebPage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”&gt;</a:t>
            </a:r>
          </a:p>
          <a:p>
            <a:pPr>
              <a:lnSpc>
                <a:spcPct val="90000"/>
              </a:lnSpc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&lt;meta http-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equiv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=“Content-Language” content=“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en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-GB”&gt;</a:t>
            </a:r>
          </a:p>
          <a:p>
            <a:pPr>
              <a:lnSpc>
                <a:spcPct val="90000"/>
              </a:lnSpc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sz="1200" b="1" dirty="0">
                <a:latin typeface="Paperlogy 7 Bold" pitchFamily="2" charset="-127"/>
                <a:ea typeface="Paperlogy 7 Bold" pitchFamily="2" charset="-127"/>
              </a:rPr>
              <a:t>&lt;link </a:t>
            </a:r>
            <a:r>
              <a:rPr lang="en-US" sz="1200" b="1" dirty="0" err="1">
                <a:latin typeface="Paperlogy 7 Bold" pitchFamily="2" charset="-127"/>
                <a:ea typeface="Paperlogy 7 Bold" pitchFamily="2" charset="-127"/>
              </a:rPr>
              <a:t>rel</a:t>
            </a:r>
            <a:r>
              <a:rPr lang="en-US" sz="1200" b="1" dirty="0">
                <a:latin typeface="Paperlogy 7 Bold" pitchFamily="2" charset="-127"/>
                <a:ea typeface="Paperlogy 7 Bold" pitchFamily="2" charset="-127"/>
              </a:rPr>
              <a:t>="alternate" </a:t>
            </a:r>
            <a:r>
              <a:rPr lang="en-US" sz="1200" b="1" dirty="0" err="1">
                <a:latin typeface="Paperlogy 7 Bold" pitchFamily="2" charset="-127"/>
                <a:ea typeface="Paperlogy 7 Bold" pitchFamily="2" charset="-127"/>
              </a:rPr>
              <a:t>href</a:t>
            </a:r>
            <a:r>
              <a:rPr lang="en-US" sz="1200" b="1" dirty="0">
                <a:latin typeface="Paperlogy 7 Bold" pitchFamily="2" charset="-127"/>
                <a:ea typeface="Paperlogy 7 Bold" pitchFamily="2" charset="-127"/>
              </a:rPr>
              <a:t>="http://</a:t>
            </a:r>
            <a:r>
              <a:rPr lang="en-US" sz="1200" b="1" dirty="0" err="1">
                <a:latin typeface="Paperlogy 7 Bold" pitchFamily="2" charset="-127"/>
                <a:ea typeface="Paperlogy 7 Bold" pitchFamily="2" charset="-127"/>
              </a:rPr>
              <a:t>www.samsung.com</a:t>
            </a:r>
            <a:r>
              <a:rPr lang="en-US" sz="1200" b="1" dirty="0">
                <a:latin typeface="Paperlogy 7 Bold" pitchFamily="2" charset="-127"/>
                <a:ea typeface="Paperlogy 7 Bold" pitchFamily="2" charset="-127"/>
              </a:rPr>
              <a:t>/global/galaxy/galaxy-s7/" </a:t>
            </a:r>
            <a:r>
              <a:rPr lang="en-US" sz="1200" b="1" dirty="0" err="1">
                <a:latin typeface="Paperlogy 7 Bold" pitchFamily="2" charset="-127"/>
                <a:ea typeface="Paperlogy 7 Bold" pitchFamily="2" charset="-127"/>
              </a:rPr>
              <a:t>hreflang</a:t>
            </a:r>
            <a:r>
              <a:rPr lang="en-US" sz="1200" b="1" dirty="0">
                <a:latin typeface="Paperlogy 7 Bold" pitchFamily="2" charset="-127"/>
                <a:ea typeface="Paperlogy 7 Bold" pitchFamily="2" charset="-127"/>
              </a:rPr>
              <a:t>="x-default"&gt; </a:t>
            </a:r>
          </a:p>
          <a:p>
            <a:pPr>
              <a:lnSpc>
                <a:spcPct val="90000"/>
              </a:lnSpc>
            </a:pPr>
            <a:endParaRPr lang="en-US" altLang="ko-KR" sz="1200" b="1" dirty="0">
              <a:latin typeface="Paperlogy 7 Bold" pitchFamily="2" charset="-127"/>
              <a:ea typeface="Paperlogy 7 Bold" pitchFamily="2" charset="-127"/>
            </a:endParaRPr>
          </a:p>
          <a:p>
            <a:pPr marL="180000" indent="-180000">
              <a:lnSpc>
                <a:spcPct val="90000"/>
              </a:lnSpc>
              <a:buAutoNum type="arabicPeriod"/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Recommend 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lang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 code-country code (e.g. </a:t>
            </a: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en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-GB)</a:t>
            </a:r>
          </a:p>
          <a:p>
            <a:pPr marL="180000" indent="-180000">
              <a:lnSpc>
                <a:spcPct val="90000"/>
              </a:lnSpc>
              <a:buAutoNum type="arabicPeriod"/>
            </a:pP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Use only the language code for sites commonly used by many countries</a:t>
            </a:r>
          </a:p>
          <a:p>
            <a:pPr marL="180000" indent="-180000">
              <a:lnSpc>
                <a:spcPct val="90000"/>
              </a:lnSpc>
              <a:buAutoNum type="arabicPeriod"/>
            </a:pPr>
            <a:r>
              <a:rPr lang="en-US" altLang="ko-KR" sz="1200" b="1" dirty="0" err="1">
                <a:latin typeface="Paperlogy 7 Bold" pitchFamily="2" charset="-127"/>
                <a:ea typeface="Paperlogy 7 Bold" pitchFamily="2" charset="-127"/>
              </a:rPr>
              <a:t>hreflang</a:t>
            </a:r>
            <a:r>
              <a:rPr lang="en-US" altLang="ko-KR" sz="1200" b="1" dirty="0">
                <a:latin typeface="Paperlogy 7 Bold" pitchFamily="2" charset="-127"/>
                <a:ea typeface="Paperlogy 7 Bold" pitchFamily="2" charset="-127"/>
              </a:rPr>
              <a:t>=“x-default” means that the target page can change its language</a:t>
            </a:r>
          </a:p>
        </p:txBody>
      </p:sp>
    </p:spTree>
    <p:extLst>
      <p:ext uri="{BB962C8B-B14F-4D97-AF65-F5344CB8AC3E}">
        <p14:creationId xmlns:p14="http://schemas.microsoft.com/office/powerpoint/2010/main" val="3412511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C195-B0B1-0144-0FA2-73CA911C7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2E1080-592B-F745-D10C-13986966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en-US" altLang="ko-KR" dirty="0" err="1"/>
              <a:t>hreflang</a:t>
            </a:r>
            <a:r>
              <a:rPr lang="en-US" altLang="ko-KR" dirty="0"/>
              <a:t>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C2E4A2-61AC-EE5E-345A-9E2F7F3B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해당 특정 페이지의 언어를 검색 엔진이 인식할 수 있도록 지원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어떤 현지 페이지를 표시할지에 대한 추가 정보를 검색 엔진에 제공하기 위한 두 가지 구현 방법 안내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ko-KR" altLang="en-US" sz="1200" dirty="0"/>
              <a:t>            </a:t>
            </a:r>
            <a:r>
              <a:rPr lang="en-US" altLang="ko-KR" sz="1200" dirty="0"/>
              <a:t>- HTML Code: </a:t>
            </a:r>
            <a:r>
              <a:rPr lang="en-US" altLang="ko-KR" sz="1200" dirty="0" err="1"/>
              <a:t>hreflang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문서의 </a:t>
            </a:r>
            <a:r>
              <a:rPr lang="en-US" altLang="ko-KR" sz="1200" dirty="0"/>
              <a:t>&lt;head&gt; </a:t>
            </a:r>
            <a:r>
              <a:rPr lang="ko-KR" altLang="en-US" sz="1200" dirty="0"/>
              <a:t>섹션 내에 구현</a:t>
            </a:r>
            <a:br>
              <a:rPr lang="en-US" altLang="ko-KR" sz="1200" dirty="0"/>
            </a:br>
            <a:r>
              <a:rPr lang="ko-KR" altLang="en-US" sz="1200" dirty="0"/>
              <a:t>           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XML Sitemap: </a:t>
            </a:r>
            <a:r>
              <a:rPr lang="ko-KR" altLang="en-US" sz="1200" dirty="0"/>
              <a:t>페이지는 </a:t>
            </a:r>
            <a:r>
              <a:rPr lang="en-US" altLang="ko-KR" sz="1200" dirty="0"/>
              <a:t>&lt;</a:t>
            </a:r>
            <a:r>
              <a:rPr lang="en-US" sz="1200" dirty="0"/>
              <a:t>loc&gt; XML </a:t>
            </a:r>
            <a:r>
              <a:rPr lang="ko-KR" altLang="en-US" sz="1200" dirty="0"/>
              <a:t>태그를 사용하여 해당 현지 </a:t>
            </a:r>
            <a:r>
              <a:rPr lang="en-US" sz="1200" dirty="0"/>
              <a:t>XML Sitemap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포함되며</a:t>
            </a:r>
            <a:r>
              <a:rPr lang="en-US" altLang="ko-KR" sz="1200" dirty="0"/>
              <a:t>, </a:t>
            </a:r>
            <a:r>
              <a:rPr lang="ko-KR" altLang="en-US" sz="1200" dirty="0"/>
              <a:t>대체 버전들을 나열</a:t>
            </a:r>
            <a:endParaRPr lang="en-US" altLang="ko-KR" dirty="0"/>
          </a:p>
        </p:txBody>
      </p:sp>
      <p:graphicFrame>
        <p:nvGraphicFramePr>
          <p:cNvPr id="13" name="표 17">
            <a:extLst>
              <a:ext uri="{FF2B5EF4-FFF2-40B4-BE49-F238E27FC236}">
                <a16:creationId xmlns:a16="http://schemas.microsoft.com/office/drawing/2014/main" id="{A30DD51B-5CCB-83E3-99FF-BA9EB63ED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92311"/>
              </p:ext>
            </p:extLst>
          </p:nvPr>
        </p:nvGraphicFramePr>
        <p:xfrm>
          <a:off x="787400" y="2755900"/>
          <a:ext cx="10925175" cy="3797301"/>
        </p:xfrm>
        <a:graphic>
          <a:graphicData uri="http://schemas.openxmlformats.org/drawingml/2006/table">
            <a:tbl>
              <a:tblPr/>
              <a:tblGrid>
                <a:gridCol w="915373">
                  <a:extLst>
                    <a:ext uri="{9D8B030D-6E8A-4147-A177-3AD203B41FA5}">
                      <a16:colId xmlns:a16="http://schemas.microsoft.com/office/drawing/2014/main" val="955081545"/>
                    </a:ext>
                  </a:extLst>
                </a:gridCol>
                <a:gridCol w="10009802">
                  <a:extLst>
                    <a:ext uri="{9D8B030D-6E8A-4147-A177-3AD203B41FA5}">
                      <a16:colId xmlns:a16="http://schemas.microsoft.com/office/drawing/2014/main" val="497751495"/>
                    </a:ext>
                  </a:extLst>
                </a:gridCol>
              </a:tblGrid>
              <a:tr h="2802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Guideline Overview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74441"/>
                  </a:ext>
                </a:extLst>
              </a:tr>
              <a:tr h="5925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검색 엔진은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지역화된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검색을 위해 이러한 유형의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태깅에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의존합니다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998107"/>
                  </a:ext>
                </a:extLst>
              </a:tr>
              <a:tr h="5925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HTML '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Hreflang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'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속성은 웹페이지 또는 웹페이지의 일부분의 언어를 선언하는 데 사용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40760"/>
                  </a:ext>
                </a:extLst>
              </a:tr>
              <a:tr h="5925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3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'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hreflang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'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태그의 속성 값은 언어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표준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: ISO 639-1)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와 국가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표준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: ISO 3166-1)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코드 사용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64848"/>
                  </a:ext>
                </a:extLst>
              </a:tr>
              <a:tr h="5925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4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모든 국가에 대해 웹페이지의 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hreflang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설정은 일관되어야 함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85057"/>
                  </a:ext>
                </a:extLst>
              </a:tr>
              <a:tr h="11468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5000"/>
                        </a:lnSpc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x-default 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hreflang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속성 값은 해당 페이지가 특정 언어나 지역을 대상으로 하지 않으며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다른 페이지가 더 적합하지 않을 때 사용되는 기본 페이지임을 검색 엔진에 알림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각 국가별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페이지뿐만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아니라 기본 페이지가 필요한 경우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x-default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를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 사용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: http://</a:t>
                      </a:r>
                      <a:r>
                        <a:rPr lang="en-US" altLang="ko-KR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www.samsung.com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/global/galaxy/galaxy-s7/)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저작 단계에서 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x-default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</a:rPr>
                        <a:t>사용 여부를 선택할 수 있도록 활성화되어야 함</a:t>
                      </a:r>
                    </a:p>
                  </a:txBody>
                  <a:tcPr marL="180000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42774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B2759C3-A277-457A-A6C4-8D9FB6168C4E}"/>
              </a:ext>
            </a:extLst>
          </p:cNvPr>
          <p:cNvSpPr/>
          <p:nvPr/>
        </p:nvSpPr>
        <p:spPr>
          <a:xfrm>
            <a:off x="8963247" y="390284"/>
            <a:ext cx="2062716" cy="802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어떤 방식으로 할지 미정</a:t>
            </a:r>
            <a:endParaRPr lang="en-KR" b="1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5149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C3171-DF22-D762-5188-1F435E0E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0B54A-5C28-A2B0-66D9-A827AF96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en-US" altLang="ko-KR" dirty="0" err="1"/>
              <a:t>hreflang</a:t>
            </a:r>
            <a:r>
              <a:rPr lang="en-US" altLang="ko-KR" dirty="0"/>
              <a:t>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0DA4A-448A-F76F-AEB3-8B8B8840F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263517"/>
            <a:ext cx="11377613" cy="4031088"/>
          </a:xfrm>
          <a:solidFill>
            <a:schemeClr val="bg1">
              <a:lumMod val="95000"/>
            </a:schemeClr>
          </a:solidFill>
        </p:spPr>
        <p:txBody>
          <a:bodyPr anchor="t"/>
          <a:lstStyle/>
          <a:p>
            <a:r>
              <a:rPr lang="en-US" sz="1000" dirty="0"/>
              <a:t>&lt;?xml version="1.0" encoding="UTF-8"?&gt;</a:t>
            </a:r>
          </a:p>
          <a:p>
            <a:r>
              <a:rPr lang="en-US" sz="1000" dirty="0"/>
              <a:t>&lt;</a:t>
            </a:r>
            <a:r>
              <a:rPr lang="en-US" sz="1000" dirty="0" err="1"/>
              <a:t>urlset</a:t>
            </a:r>
            <a:endParaRPr lang="en-US" sz="1000" dirty="0"/>
          </a:p>
          <a:p>
            <a:r>
              <a:rPr lang="en-US" sz="1000" dirty="0"/>
              <a:t>  </a:t>
            </a:r>
            <a:r>
              <a:rPr lang="en-US" sz="1000" dirty="0" err="1"/>
              <a:t>xmlns</a:t>
            </a:r>
            <a:r>
              <a:rPr lang="en-US" sz="1000" dirty="0"/>
              <a:t>="http://</a:t>
            </a:r>
            <a:r>
              <a:rPr lang="en-US" sz="1000" dirty="0" err="1"/>
              <a:t>www.sitemaps.org</a:t>
            </a:r>
            <a:r>
              <a:rPr lang="en-US" sz="1000" dirty="0"/>
              <a:t>/schemas/sitemap/0.9"</a:t>
            </a:r>
          </a:p>
          <a:p>
            <a:r>
              <a:rPr lang="en-US" sz="1000" dirty="0"/>
              <a:t>  </a:t>
            </a:r>
            <a:r>
              <a:rPr lang="en-US" sz="1000" dirty="0" err="1"/>
              <a:t>xmlns:xhtml</a:t>
            </a:r>
            <a:r>
              <a:rPr lang="en-US" sz="1000" dirty="0"/>
              <a:t>="http://www.w3.org/1999/</a:t>
            </a:r>
            <a:r>
              <a:rPr lang="en-US" sz="1000" dirty="0" err="1"/>
              <a:t>xhtml</a:t>
            </a:r>
            <a:r>
              <a:rPr lang="en-US" sz="1000" dirty="0"/>
              <a:t>"&gt;</a:t>
            </a:r>
          </a:p>
          <a:p>
            <a:endParaRPr lang="en-US" sz="1000" dirty="0"/>
          </a:p>
          <a:p>
            <a:r>
              <a:rPr lang="en-US" sz="1000" dirty="0"/>
              <a:t>  &lt;</a:t>
            </a:r>
            <a:r>
              <a:rPr lang="en-US" sz="1000" dirty="0" err="1"/>
              <a:t>url</a:t>
            </a:r>
            <a:r>
              <a:rPr lang="en-US" sz="1000" dirty="0"/>
              <a:t>&gt;</a:t>
            </a:r>
          </a:p>
          <a:p>
            <a:r>
              <a:rPr lang="en-US" sz="1000" dirty="0"/>
              <a:t>    &lt;loc&gt;https://</a:t>
            </a:r>
            <a:r>
              <a:rPr lang="en-US" sz="1000" dirty="0" err="1"/>
              <a:t>kr.riman.com</a:t>
            </a:r>
            <a:r>
              <a:rPr lang="en-US" sz="1000" dirty="0"/>
              <a:t>/&lt;/loc&gt;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xhtml:link</a:t>
            </a:r>
            <a:r>
              <a:rPr lang="en-US" sz="10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="ko-KR"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kr.riman.com</a:t>
            </a:r>
            <a:r>
              <a:rPr lang="en-US" sz="1000" dirty="0"/>
              <a:t>/"/&gt;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xhtml:link</a:t>
            </a:r>
            <a:r>
              <a:rPr lang="en-US" sz="10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zh</a:t>
            </a:r>
            <a:r>
              <a:rPr lang="en-US" sz="1000" dirty="0"/>
              <a:t>-Hant-TW"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mall.riman.tw</a:t>
            </a:r>
            <a:r>
              <a:rPr lang="en-US" sz="1000" dirty="0"/>
              <a:t>/"/&gt;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xhtml:link</a:t>
            </a:r>
            <a:r>
              <a:rPr lang="en-US" sz="10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zh</a:t>
            </a:r>
            <a:r>
              <a:rPr lang="en-US" sz="1000" dirty="0"/>
              <a:t>-Hant-HK"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hk</a:t>
            </a:r>
            <a:r>
              <a:rPr lang="en-US" sz="1000" dirty="0"/>
              <a:t>"/&gt;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xhtml:link</a:t>
            </a:r>
            <a:r>
              <a:rPr lang="en-US" sz="10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en</a:t>
            </a:r>
            <a:r>
              <a:rPr lang="en-US" sz="1000" dirty="0"/>
              <a:t>-US"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usa</a:t>
            </a:r>
            <a:r>
              <a:rPr lang="en-US" sz="1000" dirty="0"/>
              <a:t>"/&gt;</a:t>
            </a:r>
          </a:p>
          <a:p>
            <a:r>
              <a:rPr lang="en-US" sz="1000" dirty="0"/>
              <a:t>    &lt;</a:t>
            </a:r>
            <a:r>
              <a:rPr lang="en-US" sz="1000" dirty="0" err="1"/>
              <a:t>xhtml:link</a:t>
            </a:r>
            <a:r>
              <a:rPr lang="en-US" sz="1000" dirty="0"/>
              <a:t>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="x-default"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usa</a:t>
            </a:r>
            <a:r>
              <a:rPr lang="en-US" sz="1000" dirty="0"/>
              <a:t>"/&gt;</a:t>
            </a:r>
          </a:p>
          <a:p>
            <a:r>
              <a:rPr lang="en-US" sz="1000" dirty="0"/>
              <a:t>  &lt;/</a:t>
            </a:r>
            <a:r>
              <a:rPr lang="en-US" sz="1000" dirty="0" err="1"/>
              <a:t>url</a:t>
            </a:r>
            <a:r>
              <a:rPr lang="en-US" sz="1000" dirty="0"/>
              <a:t>&gt;</a:t>
            </a:r>
          </a:p>
          <a:p>
            <a:endParaRPr lang="en-US" sz="1000" dirty="0"/>
          </a:p>
          <a:p>
            <a:r>
              <a:rPr lang="en-US" sz="1000" dirty="0"/>
              <a:t>&lt;/</a:t>
            </a:r>
            <a:r>
              <a:rPr lang="en-US" sz="1000" dirty="0" err="1"/>
              <a:t>urlset</a:t>
            </a:r>
            <a:r>
              <a:rPr lang="en-US" sz="1000" dirty="0"/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E47BF-38DE-A381-87DD-626B2969359B}"/>
              </a:ext>
            </a:extLst>
          </p:cNvPr>
          <p:cNvSpPr txBox="1"/>
          <p:nvPr/>
        </p:nvSpPr>
        <p:spPr>
          <a:xfrm>
            <a:off x="479425" y="894185"/>
            <a:ext cx="144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KR" dirty="0"/>
              <a:t>itemap.xml</a:t>
            </a:r>
          </a:p>
        </p:txBody>
      </p:sp>
    </p:spTree>
    <p:extLst>
      <p:ext uri="{BB962C8B-B14F-4D97-AF65-F5344CB8AC3E}">
        <p14:creationId xmlns:p14="http://schemas.microsoft.com/office/powerpoint/2010/main" val="611191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7E39D-F61F-C1A7-3C2B-073ABB2E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A6934-535E-DB63-5C2B-FD5A2CDE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en-US" altLang="ko-KR" dirty="0" err="1"/>
              <a:t>hreflang</a:t>
            </a:r>
            <a:r>
              <a:rPr lang="en-US" altLang="ko-KR" dirty="0"/>
              <a:t>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35692-BBC6-ECFC-EC5C-974CC90D3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263517"/>
            <a:ext cx="11377613" cy="4031088"/>
          </a:xfrm>
          <a:solidFill>
            <a:schemeClr val="bg1">
              <a:lumMod val="95000"/>
            </a:schemeClr>
          </a:solidFill>
        </p:spPr>
        <p:txBody>
          <a:bodyPr anchor="t"/>
          <a:lstStyle/>
          <a:p>
            <a:r>
              <a:rPr lang="en-US" sz="1000" dirty="0"/>
              <a:t>&lt;head&gt;</a:t>
            </a:r>
          </a:p>
          <a:p>
            <a:r>
              <a:rPr lang="en-US" sz="1000" dirty="0"/>
              <a:t>  ...</a:t>
            </a:r>
          </a:p>
          <a:p>
            <a:r>
              <a:rPr lang="en-US" sz="1000" dirty="0"/>
              <a:t>  &lt;link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="ko-KR"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kr.riman.com</a:t>
            </a:r>
            <a:r>
              <a:rPr lang="en-US" sz="1000" dirty="0"/>
              <a:t>/" /&gt;</a:t>
            </a:r>
          </a:p>
          <a:p>
            <a:r>
              <a:rPr lang="en-US" sz="1000" dirty="0"/>
              <a:t>  &lt;link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zh</a:t>
            </a:r>
            <a:r>
              <a:rPr lang="en-US" sz="1000" dirty="0"/>
              <a:t>-Hant-TW"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mall.riman.tw</a:t>
            </a:r>
            <a:r>
              <a:rPr lang="en-US" sz="1000" dirty="0"/>
              <a:t>/" /&gt;</a:t>
            </a:r>
          </a:p>
          <a:p>
            <a:r>
              <a:rPr lang="en-US" sz="1000" dirty="0"/>
              <a:t>  &lt;link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zh</a:t>
            </a:r>
            <a:r>
              <a:rPr lang="en-US" sz="1000" dirty="0"/>
              <a:t>-Hant-HK"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hk</a:t>
            </a:r>
            <a:r>
              <a:rPr lang="en-US" sz="1000" dirty="0"/>
              <a:t>" /&gt;</a:t>
            </a:r>
          </a:p>
          <a:p>
            <a:r>
              <a:rPr lang="en-US" sz="1000" dirty="0"/>
              <a:t>  &lt;link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</a:t>
            </a:r>
            <a:r>
              <a:rPr lang="en-US" sz="1000" dirty="0" err="1"/>
              <a:t>en</a:t>
            </a:r>
            <a:r>
              <a:rPr lang="en-US" sz="1000" dirty="0"/>
              <a:t>-US"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usa</a:t>
            </a:r>
            <a:r>
              <a:rPr lang="en-US" sz="1000" dirty="0"/>
              <a:t>" /&gt;</a:t>
            </a:r>
          </a:p>
          <a:p>
            <a:r>
              <a:rPr lang="en-US" sz="1000" dirty="0"/>
              <a:t>  &lt;link </a:t>
            </a:r>
            <a:r>
              <a:rPr lang="en-US" sz="1000" dirty="0" err="1"/>
              <a:t>rel</a:t>
            </a:r>
            <a:r>
              <a:rPr lang="en-US" sz="1000" dirty="0"/>
              <a:t>="alternate" </a:t>
            </a:r>
            <a:r>
              <a:rPr lang="en-US" sz="1000" dirty="0" err="1"/>
              <a:t>hreflang</a:t>
            </a:r>
            <a:r>
              <a:rPr lang="en-US" sz="1000" dirty="0"/>
              <a:t>="x-default" </a:t>
            </a:r>
            <a:r>
              <a:rPr lang="en-US" sz="1000" dirty="0" err="1"/>
              <a:t>href</a:t>
            </a:r>
            <a:r>
              <a:rPr lang="en-US" sz="1000" dirty="0"/>
              <a:t>="https://</a:t>
            </a:r>
            <a:r>
              <a:rPr lang="en-US" sz="1000" dirty="0" err="1"/>
              <a:t>mall.riman.com</a:t>
            </a:r>
            <a:r>
              <a:rPr lang="en-US" sz="1000" dirty="0"/>
              <a:t>/</a:t>
            </a:r>
            <a:r>
              <a:rPr lang="en-US" sz="1000" dirty="0" err="1"/>
              <a:t>rmnsocial</a:t>
            </a:r>
            <a:r>
              <a:rPr lang="en-US" sz="1000" dirty="0"/>
              <a:t>/home?-</a:t>
            </a:r>
            <a:r>
              <a:rPr lang="en-US" sz="1000" dirty="0" err="1"/>
              <a:t>usa</a:t>
            </a:r>
            <a:r>
              <a:rPr lang="en-US" sz="1000" dirty="0"/>
              <a:t>" /&gt;</a:t>
            </a:r>
          </a:p>
          <a:p>
            <a:r>
              <a:rPr lang="en-US" sz="1000" dirty="0"/>
              <a:t>  ...</a:t>
            </a:r>
          </a:p>
          <a:p>
            <a:r>
              <a:rPr lang="en-US" sz="1000" dirty="0"/>
              <a:t>&lt;/head&gt;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76B3F-D819-5AE0-D81F-0D0F36629592}"/>
              </a:ext>
            </a:extLst>
          </p:cNvPr>
          <p:cNvSpPr txBox="1"/>
          <p:nvPr/>
        </p:nvSpPr>
        <p:spPr>
          <a:xfrm>
            <a:off x="479425" y="89418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Head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86669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365D-D2F8-E2E6-74A8-E8B1A621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1A25372C-E332-3308-AD0D-A9E0D174E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15. </a:t>
            </a:r>
            <a:r>
              <a:rPr lang="en-US" altLang="ko-KR" spc="300" dirty="0" err="1">
                <a:solidFill>
                  <a:srgbClr val="10253F"/>
                </a:solidFill>
              </a:rPr>
              <a:t>Naver</a:t>
            </a:r>
            <a:r>
              <a:rPr lang="en-US" altLang="ko-KR" spc="300" dirty="0">
                <a:solidFill>
                  <a:srgbClr val="10253F"/>
                </a:solidFill>
              </a:rPr>
              <a:t> SEO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18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en-US" altLang="ko-KR" dirty="0" err="1"/>
              <a:t>Naver</a:t>
            </a:r>
            <a:r>
              <a:rPr lang="en-US" altLang="ko-KR" dirty="0"/>
              <a:t> SEO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네이버 </a:t>
            </a:r>
            <a:r>
              <a:rPr lang="ko-KR" altLang="en-US" dirty="0" err="1"/>
              <a:t>애널리틱스</a:t>
            </a:r>
            <a:r>
              <a:rPr lang="en-US" altLang="ko-KR" dirty="0"/>
              <a:t>, </a:t>
            </a:r>
            <a:r>
              <a:rPr lang="ko-KR" altLang="en-US" dirty="0"/>
              <a:t>네이버 </a:t>
            </a:r>
            <a:r>
              <a:rPr lang="ko-KR" altLang="en-US" dirty="0" err="1"/>
              <a:t>서치어드바이저를</a:t>
            </a:r>
            <a:r>
              <a:rPr lang="ko-KR" altLang="en-US" dirty="0"/>
              <a:t> 사용해야 함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네이버 블로그</a:t>
            </a:r>
            <a:r>
              <a:rPr lang="en-US" altLang="ko-KR" dirty="0"/>
              <a:t>, </a:t>
            </a:r>
            <a:r>
              <a:rPr lang="ko-KR" altLang="en-US" dirty="0"/>
              <a:t>카페의 경우 네이버 상위 노출을 위한 전략적인 운영 필요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46227"/>
              </p:ext>
            </p:extLst>
          </p:nvPr>
        </p:nvGraphicFramePr>
        <p:xfrm>
          <a:off x="479425" y="1736724"/>
          <a:ext cx="11377613" cy="4483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313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Analytics,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Search Advisor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사용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Blog,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Café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운영 시 참고사항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383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마크업을 통해 자사 연관 채널에 대해 표기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참고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연관 채널 마크업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https://searchadvisor.naver.com/guide/structured-data-channel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8296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네이버의 알고리즘에 대한 이해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참고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 알고리즘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C-Rank, P-Rank, DIA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Algorthm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4"/>
                        </a:rPr>
                        <a:t>https://www.lalalaworld.com/seo-for-south-korea-aka-2021-naver-seo-guide/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7327709-82BB-4F01-A651-C06C8EAF1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4" b="62433"/>
          <a:stretch/>
        </p:blipFill>
        <p:spPr>
          <a:xfrm>
            <a:off x="1115904" y="2800350"/>
            <a:ext cx="5035659" cy="18526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9910E8-A32B-48EF-A6D6-3E22951A3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265" b="30652"/>
          <a:stretch/>
        </p:blipFill>
        <p:spPr>
          <a:xfrm>
            <a:off x="6325049" y="2800349"/>
            <a:ext cx="5035659" cy="18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76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16. </a:t>
            </a:r>
            <a:r>
              <a:rPr lang="en-US" altLang="ko-KR" spc="300" dirty="0" err="1">
                <a:solidFill>
                  <a:srgbClr val="10253F"/>
                </a:solidFill>
              </a:rPr>
              <a:t>Youtube</a:t>
            </a:r>
            <a:r>
              <a:rPr lang="en-US" altLang="ko-KR" spc="300" dirty="0">
                <a:solidFill>
                  <a:srgbClr val="10253F"/>
                </a:solidFill>
              </a:rPr>
              <a:t> SEO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66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2. robots.txt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3547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en-US" altLang="ko-KR" dirty="0" err="1"/>
              <a:t>Youtube</a:t>
            </a:r>
            <a:r>
              <a:rPr lang="en-US" altLang="ko-KR" dirty="0"/>
              <a:t> SEO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웹 사이트와 마찬가지로 </a:t>
            </a:r>
            <a:r>
              <a:rPr lang="en-US" altLang="ko-KR" dirty="0"/>
              <a:t>Meta Tag </a:t>
            </a:r>
            <a:r>
              <a:rPr lang="ko-KR" altLang="en-US" dirty="0"/>
              <a:t>최적화 필요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상위 노출을 위한 운영 전략 안내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10698"/>
              </p:ext>
            </p:extLst>
          </p:nvPr>
        </p:nvGraphicFramePr>
        <p:xfrm>
          <a:off x="479425" y="1736724"/>
          <a:ext cx="11377613" cy="4795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2325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0847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키워드 조사를 통해 </a:t>
                      </a: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Tag (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제목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설명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최적화</a:t>
                      </a:r>
                      <a:b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</a:b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참고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SEMRush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 키워드 </a:t>
                      </a:r>
                      <a:r>
                        <a:rPr lang="ko-KR" alt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플래너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 광고 등 기본 키워드 툴 외에 유튜브에 최적화된 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vidIQ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  <a:hlinkClick r:id="rId3"/>
                        </a:rPr>
                        <a:t>www.vidiq.com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활용 추천</a:t>
                      </a:r>
                      <a:endParaRPr 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비디오 제목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가능한 한 제목의 시작 부분에 키워드를 배치합니다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동영상 설명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설명은 주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H2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같습니다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제목에서했던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것처럼 키워드를 가능한 한 시작 부분에 가깝게 배치합니다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비디오 태그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왼쪽 메뉴에서 “</a:t>
                      </a:r>
                      <a:r>
                        <a:rPr lang="ko-KR" alt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비디오”를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선택하고 태그를 추가 할 비디오를 선택합니다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키워드에 초점을 맞춘 태그를 추가합니다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7627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비디오의 구성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인트로에서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콘텐츠에 대한 설명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긴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인트로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금지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단계별로 정보를 구성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주식투자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대박나기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다음 단계는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...,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여러분이 잘 못 알고 있는 것은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...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과 같이 이탈을 방지하고 시청을 유도하기 위한 구성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8784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댓글 및 구독 독려</a:t>
                      </a:r>
                      <a:endParaRPr 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클로징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멘트에서 소통을 유도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이번 영상으로 수익 난 분들의 인증을 댓글로 달아주세요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~</a:t>
                      </a: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기분 좋은 </a:t>
                      </a:r>
                      <a:r>
                        <a:rPr lang="ko-KR" altLang="en-US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클로징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댓글 작성의 결정은 영상 끝 부분이니 영상 말미에 적극적인 호응 유도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영상 내에 구독 버튼 추가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시각화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361950" marR="0" lvl="0" indent="-171450" algn="l" defTabSz="74295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채널페이지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썸네일 시각화를 통해 아이덴티티 전달과 클릭 유도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503950"/>
                  </a:ext>
                </a:extLst>
              </a:tr>
              <a:tr h="6146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ctr" latinLnBrk="1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유튜브 추천 영상 노출을 위한 방안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라이브 방송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진행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&amp;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 지속적인 신규 비디오 업로드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5202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en-US" altLang="ko-KR" dirty="0" err="1"/>
              <a:t>Youtube</a:t>
            </a:r>
            <a:r>
              <a:rPr lang="en-US" altLang="ko-KR" dirty="0"/>
              <a:t> SEO </a:t>
            </a:r>
            <a:r>
              <a:rPr lang="en-US" altLang="ko-KR" sz="1200" dirty="0"/>
              <a:t>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시각화 및 재생목록 관리 예시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5B4C3C-705D-4A9D-AB03-42A50F99D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876425"/>
            <a:ext cx="5759446" cy="4429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A165C9-69CF-400F-9D13-CF2EA6F2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502" y="1876425"/>
            <a:ext cx="5665160" cy="44291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13227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17. </a:t>
            </a:r>
            <a:r>
              <a:rPr lang="ko-KR" altLang="en-US" spc="300" dirty="0">
                <a:solidFill>
                  <a:srgbClr val="10253F"/>
                </a:solidFill>
              </a:rPr>
              <a:t>웹마스터 툴</a:t>
            </a:r>
          </a:p>
        </p:txBody>
      </p:sp>
    </p:spTree>
    <p:extLst>
      <p:ext uri="{BB962C8B-B14F-4D97-AF65-F5344CB8AC3E}">
        <p14:creationId xmlns:p14="http://schemas.microsoft.com/office/powerpoint/2010/main" val="1063718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17. </a:t>
            </a:r>
            <a:r>
              <a:rPr lang="ko-KR" altLang="en-US" dirty="0"/>
              <a:t>웹마스터 툴 </a:t>
            </a:r>
            <a:r>
              <a:rPr lang="en-US" altLang="ko-KR" sz="1200" dirty="0"/>
              <a:t>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다음 각각의 웹마스터 툴 사용 필요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운영 관리 항목 안내</a:t>
            </a:r>
            <a:endParaRPr lang="en-US" altLang="ko-KR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76DA6F-6E1D-43B5-BA97-AD86B40EA3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477096"/>
              </p:ext>
            </p:extLst>
          </p:nvPr>
        </p:nvGraphicFramePr>
        <p:xfrm>
          <a:off x="479425" y="1736724"/>
          <a:ext cx="11377613" cy="4782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472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1612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NSA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ko-KR" sz="1100" b="1" i="0" dirty="0" err="1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Search Advisor,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 웹마스터 툴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업무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SEO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현황 모니터링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최적화 기술 현황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수집 현황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노출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검증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robots.txt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및 개별 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이상유무</a:t>
                      </a:r>
                      <a:endParaRPr lang="en-US" altLang="ko-KR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요청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sitemap.xml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제출</a:t>
                      </a: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수집 및 제외 요청</a:t>
                      </a:r>
                      <a:endParaRPr lang="en-IN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10844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GSC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(Google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Search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Console,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구글 웹마스터 툴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업무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SEO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현황 모니터링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Performance(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노출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순위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&amp;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검색어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), Index(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수집 현황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), Core Web Vitals, Mobile Usability, Links(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내외부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링크 현황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628650" indent="-171450" algn="l" fontAlgn="ctr">
                        <a:lnSpc>
                          <a:spcPct val="12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요청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개별 페이지 수집 및 제외 요청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siteap.xml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제출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16124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altLang="ko-KR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Daum</a:t>
                      </a:r>
                      <a:r>
                        <a:rPr kumimoji="0" lang="en-IN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웹마스터 툴 업무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IN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SEO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현황 모니터링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속도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html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분석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로봇툴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분석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수집현황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검색현황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검증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robots.txt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및 개별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이상유무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6286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요청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개별 문서 수집 및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sitemap.xml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수집 요청</a:t>
                      </a:r>
                      <a:endParaRPr kumimoji="0" lang="en-IN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268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18. </a:t>
            </a:r>
            <a:r>
              <a:rPr lang="ko-KR" altLang="en-US" spc="300" dirty="0">
                <a:solidFill>
                  <a:srgbClr val="10253F"/>
                </a:solidFill>
              </a:rPr>
              <a:t>콘텐츠 신규</a:t>
            </a:r>
            <a:r>
              <a:rPr lang="en-US" altLang="ko-KR" spc="300" dirty="0">
                <a:solidFill>
                  <a:srgbClr val="10253F"/>
                </a:solidFill>
              </a:rPr>
              <a:t>, </a:t>
            </a:r>
            <a:r>
              <a:rPr lang="ko-KR" altLang="en-US" spc="300" dirty="0">
                <a:solidFill>
                  <a:srgbClr val="10253F"/>
                </a:solidFill>
              </a:rPr>
              <a:t>수정</a:t>
            </a:r>
            <a:r>
              <a:rPr lang="en-US" altLang="ko-KR" spc="300" dirty="0">
                <a:solidFill>
                  <a:srgbClr val="10253F"/>
                </a:solidFill>
              </a:rPr>
              <a:t>(</a:t>
            </a:r>
            <a:r>
              <a:rPr lang="ko-KR" altLang="en-US" spc="300" dirty="0">
                <a:solidFill>
                  <a:srgbClr val="10253F"/>
                </a:solidFill>
              </a:rPr>
              <a:t>삭제</a:t>
            </a:r>
            <a:r>
              <a:rPr lang="en-US" altLang="ko-KR" spc="300" dirty="0">
                <a:solidFill>
                  <a:srgbClr val="10253F"/>
                </a:solidFill>
              </a:rPr>
              <a:t>)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6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 </a:t>
            </a:r>
            <a:r>
              <a:rPr lang="ko-KR" altLang="en-US" dirty="0"/>
              <a:t>신규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en-US" altLang="ko-KR" sz="1200" dirty="0"/>
              <a:t>| Checklist - </a:t>
            </a:r>
            <a:r>
              <a:rPr lang="ko-KR" altLang="en-US" sz="1200" dirty="0"/>
              <a:t>① 신규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검색 친화적인 구조로 제작하고</a:t>
            </a:r>
            <a:r>
              <a:rPr lang="en-US" altLang="ko-KR" dirty="0"/>
              <a:t>, </a:t>
            </a:r>
            <a:r>
              <a:rPr lang="ko-KR" altLang="en-US" dirty="0"/>
              <a:t>노출 기회 확대를 위해 전략적인 키워드 사용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다음 웹마스터 툴을 통해 검색엔진 수집</a:t>
            </a:r>
            <a:r>
              <a:rPr lang="en-US" altLang="ko-KR" dirty="0"/>
              <a:t>/</a:t>
            </a:r>
            <a:r>
              <a:rPr lang="ko-KR" altLang="en-US" dirty="0"/>
              <a:t>색인 요청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22C9330-A924-43AF-AA9B-B32DAC79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5341"/>
              </p:ext>
            </p:extLst>
          </p:nvPr>
        </p:nvGraphicFramePr>
        <p:xfrm>
          <a:off x="479424" y="1736724"/>
          <a:ext cx="11377613" cy="4782062"/>
        </p:xfrm>
        <a:graphic>
          <a:graphicData uri="http://schemas.openxmlformats.org/drawingml/2006/table">
            <a:tbl>
              <a:tblPr firstRow="1" bandRow="1"/>
              <a:tblGrid>
                <a:gridCol w="558801">
                  <a:extLst>
                    <a:ext uri="{9D8B030D-6E8A-4147-A177-3AD203B41FA5}">
                      <a16:colId xmlns:a16="http://schemas.microsoft.com/office/drawing/2014/main" val="2444175618"/>
                    </a:ext>
                  </a:extLst>
                </a:gridCol>
                <a:gridCol w="2893531">
                  <a:extLst>
                    <a:ext uri="{9D8B030D-6E8A-4147-A177-3AD203B41FA5}">
                      <a16:colId xmlns:a16="http://schemas.microsoft.com/office/drawing/2014/main" val="526269875"/>
                    </a:ext>
                  </a:extLst>
                </a:gridCol>
                <a:gridCol w="6488726">
                  <a:extLst>
                    <a:ext uri="{9D8B030D-6E8A-4147-A177-3AD203B41FA5}">
                      <a16:colId xmlns:a16="http://schemas.microsoft.com/office/drawing/2014/main" val="3533651812"/>
                    </a:ext>
                  </a:extLst>
                </a:gridCol>
                <a:gridCol w="1436555">
                  <a:extLst>
                    <a:ext uri="{9D8B030D-6E8A-4147-A177-3AD203B41FA5}">
                      <a16:colId xmlns:a16="http://schemas.microsoft.com/office/drawing/2014/main" val="1360763077"/>
                    </a:ext>
                  </a:extLst>
                </a:gridCol>
              </a:tblGrid>
              <a:tr h="39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#</a:t>
                      </a:r>
                      <a:endParaRPr lang="ko-KR" altLang="en-US" sz="11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SEO Factors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Key Recommendation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Importance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696128"/>
                  </a:ext>
                </a:extLst>
              </a:tr>
              <a:tr h="450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 Structure*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SEO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친화적인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로 구성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(‘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1. URL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Structure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50400"/>
                  </a:ext>
                </a:extLst>
              </a:tr>
              <a:tr h="71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Meta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Tags*</a:t>
                      </a:r>
                    </a:p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(Meta Title, Meta Description, SNS Tag, Header Tag)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각 항목에 따라 길이를 유의하여 전략적 키워드를 포함하여 기재 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(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  <a:hlinkClick r:id="rId4" action="ppaction://hlinksldjump"/>
                        </a:rPr>
                        <a:t>‘4. Meta Title &amp; Description’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외 관련 가이드 참고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89253"/>
                  </a:ext>
                </a:extLst>
              </a:tr>
              <a:tr h="114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Canonical Tag*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대표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지정은 필수 요소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5" action="ppaction://hlinksldjump"/>
                        </a:rPr>
                        <a:t>‘7. Canonical Tag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076982"/>
                  </a:ext>
                </a:extLst>
              </a:tr>
              <a:tr h="516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Multimedia File *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해당 파일을 나타내는 정보에 대해 전략적인 키워드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.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브랜드명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을 포함하여 기재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(‘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6" action="ppaction://hlinksldjump"/>
                        </a:rPr>
                        <a:t>8. Multimedia Optimization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Medium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189485"/>
                  </a:ext>
                </a:extLst>
              </a:tr>
              <a:tr h="510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6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Page Loading Speed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구글 </a:t>
                      </a:r>
                      <a:r>
                        <a:rPr lang="en-US" altLang="ko-KR" sz="1000" b="1" i="0" dirty="0" err="1">
                          <a:latin typeface="Paperlogy 7 Bold" pitchFamily="2" charset="-127"/>
                          <a:ea typeface="Paperlogy 7 Bold" pitchFamily="2" charset="-127"/>
                        </a:rPr>
                        <a:t>PageSpeed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 Insight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테스트 결과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초 이내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최적화된 이미지 사용 권장</a:t>
                      </a:r>
                      <a:endParaRPr lang="en-US" altLang="ko-KR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High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496294"/>
                  </a:ext>
                </a:extLst>
              </a:tr>
              <a:tr h="398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SamsungOne 400" panose="020B0503030303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기타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CSS, JS, File compression,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서버 응답 속도 최적화 관리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msungOne 400" panose="020B0503030303020204" pitchFamily="34" charset="0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6762"/>
                  </a:ext>
                </a:extLst>
              </a:tr>
              <a:tr h="64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7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Indexing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네이버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구글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다음 웹사이트 툴을 통해 개별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수집 요청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대량의 경우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sitemap.xml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업데이트 후 요청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High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56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8125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18. </a:t>
            </a:r>
            <a:r>
              <a:rPr lang="ko-KR" altLang="en-US" dirty="0"/>
              <a:t>신규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 </a:t>
            </a:r>
            <a:r>
              <a:rPr lang="en-US" altLang="ko-KR" sz="1200" dirty="0"/>
              <a:t>| Checklist - </a:t>
            </a:r>
            <a:r>
              <a:rPr lang="ko-KR" altLang="en-US" sz="1200" dirty="0"/>
              <a:t>② 수정</a:t>
            </a:r>
            <a:r>
              <a:rPr lang="en-US" altLang="ko-KR" sz="1200" dirty="0"/>
              <a:t>(</a:t>
            </a:r>
            <a:r>
              <a:rPr lang="ko-KR" altLang="en-US" sz="1200" dirty="0"/>
              <a:t>삭제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수정되는 사항은 신규 작성 시 해야 하는 업무와 유사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dirty="0"/>
              <a:t>URL </a:t>
            </a:r>
            <a:r>
              <a:rPr lang="ko-KR" altLang="en-US" dirty="0"/>
              <a:t>변경</a:t>
            </a:r>
            <a:r>
              <a:rPr lang="en-US" altLang="ko-KR" dirty="0"/>
              <a:t>/</a:t>
            </a:r>
            <a:r>
              <a:rPr lang="ko-KR" altLang="en-US" dirty="0"/>
              <a:t>삭제 시 변경된 동일 페이지</a:t>
            </a:r>
            <a:r>
              <a:rPr lang="en-US" altLang="ko-KR" dirty="0"/>
              <a:t>(</a:t>
            </a:r>
            <a:r>
              <a:rPr lang="ko-KR" altLang="en-US" dirty="0"/>
              <a:t>삭제 시 상위 개념의 페이지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en-US" altLang="ko-KR" dirty="0"/>
              <a:t>301 Redirect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07C5B6-1D7D-44C7-A962-0F9021500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039557"/>
              </p:ext>
            </p:extLst>
          </p:nvPr>
        </p:nvGraphicFramePr>
        <p:xfrm>
          <a:off x="479424" y="1736724"/>
          <a:ext cx="11377613" cy="4782062"/>
        </p:xfrm>
        <a:graphic>
          <a:graphicData uri="http://schemas.openxmlformats.org/drawingml/2006/table">
            <a:tbl>
              <a:tblPr firstRow="1" bandRow="1"/>
              <a:tblGrid>
                <a:gridCol w="558801">
                  <a:extLst>
                    <a:ext uri="{9D8B030D-6E8A-4147-A177-3AD203B41FA5}">
                      <a16:colId xmlns:a16="http://schemas.microsoft.com/office/drawing/2014/main" val="2444175618"/>
                    </a:ext>
                  </a:extLst>
                </a:gridCol>
                <a:gridCol w="2893531">
                  <a:extLst>
                    <a:ext uri="{9D8B030D-6E8A-4147-A177-3AD203B41FA5}">
                      <a16:colId xmlns:a16="http://schemas.microsoft.com/office/drawing/2014/main" val="526269875"/>
                    </a:ext>
                  </a:extLst>
                </a:gridCol>
                <a:gridCol w="6488726">
                  <a:extLst>
                    <a:ext uri="{9D8B030D-6E8A-4147-A177-3AD203B41FA5}">
                      <a16:colId xmlns:a16="http://schemas.microsoft.com/office/drawing/2014/main" val="3533651812"/>
                    </a:ext>
                  </a:extLst>
                </a:gridCol>
                <a:gridCol w="1436555">
                  <a:extLst>
                    <a:ext uri="{9D8B030D-6E8A-4147-A177-3AD203B41FA5}">
                      <a16:colId xmlns:a16="http://schemas.microsoft.com/office/drawing/2014/main" val="1360763077"/>
                    </a:ext>
                  </a:extLst>
                </a:gridCol>
              </a:tblGrid>
              <a:tr h="3982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#</a:t>
                      </a:r>
                      <a:endParaRPr lang="ko-KR" altLang="en-US" sz="11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SEO Factors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Key Recommendation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Importance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7696128"/>
                  </a:ext>
                </a:extLst>
              </a:tr>
              <a:tr h="4501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1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 Structure*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SEO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친화적인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로 구성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(‘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1. URL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3" action="ppaction://hlinksldjump"/>
                        </a:rPr>
                        <a:t>Structure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50400"/>
                  </a:ext>
                </a:extLst>
              </a:tr>
              <a:tr h="71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Meta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Tags*</a:t>
                      </a:r>
                    </a:p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(Meta Title, Meta Description, SNS Tag, Header Tag)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각 항목에 따라 길이를 유의하여 전략적 키워드를 포함하여 기재 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(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  <a:hlinkClick r:id="rId4" action="ppaction://hlinksldjump"/>
                        </a:rPr>
                        <a:t>‘4. Meta Title &amp; Description’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외 관련 가이드 참고</a:t>
                      </a:r>
                      <a:r>
                        <a:rPr lang="en-US" altLang="ko-KR" sz="10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89253"/>
                  </a:ext>
                </a:extLst>
              </a:tr>
              <a:tr h="1145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Canonical Tag*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대표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URL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지정은 필수 요소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5" action="ppaction://hlinksldjump"/>
                        </a:rPr>
                        <a:t>‘7. Canonical Tag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High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076982"/>
                  </a:ext>
                </a:extLst>
              </a:tr>
              <a:tr h="516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Multimedia File *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해당 파일을 나타내는 정보에 대해 전략적인 키워드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.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브랜드명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을 포함하여 기재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(‘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  <a:hlinkClick r:id="rId6" action="ppaction://hlinksldjump"/>
                        </a:rPr>
                        <a:t>8. Multimedia Optimization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’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가이드 참고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Medium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189485"/>
                  </a:ext>
                </a:extLst>
              </a:tr>
              <a:tr h="5106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6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Page Loading Speed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구글 </a:t>
                      </a:r>
                      <a:r>
                        <a:rPr lang="en-US" altLang="ko-KR" sz="1000" b="1" i="0" dirty="0" err="1">
                          <a:latin typeface="Paperlogy 7 Bold" pitchFamily="2" charset="-127"/>
                          <a:ea typeface="Paperlogy 7 Bold" pitchFamily="2" charset="-127"/>
                        </a:rPr>
                        <a:t>PageSpeed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 Insight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테스트 결과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2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초 이내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최적화된 이미지 사용 권장</a:t>
                      </a:r>
                      <a:endParaRPr lang="en-US" altLang="ko-KR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High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496294"/>
                  </a:ext>
                </a:extLst>
              </a:tr>
              <a:tr h="398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latin typeface="SamsungOne 400" panose="020B0503030303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</a:defRPr>
                      </a:lvl9pPr>
                    </a:lstStyle>
                    <a:p>
                      <a:pPr marL="0" indent="0" latinLnBrk="1">
                        <a:buFont typeface="+mj-lt"/>
                        <a:buNone/>
                      </a:pP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기타 </a:t>
                      </a: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CSS, JS, File compression, </a:t>
                      </a:r>
                      <a:r>
                        <a:rPr lang="ko-KR" altLang="en-US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서버 응답 속도 최적화 관리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amsungOne 400" panose="020B0503030303020204" pitchFamily="34" charset="0"/>
                        <a:ea typeface="맑은 고딕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676762"/>
                  </a:ext>
                </a:extLst>
              </a:tr>
              <a:tr h="647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</a:rPr>
                        <a:t>7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301 Redirect*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1:1 URL mapping (as-is URL to to-be URL)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perlogy 7 Bold" pitchFamily="2" charset="-127"/>
                          <a:ea typeface="Paperlogy 7 Bold" pitchFamily="2" charset="-127"/>
                          <a:cs typeface="+mn-cs"/>
                        </a:rPr>
                        <a:t>High</a:t>
                      </a:r>
                      <a:endParaRPr kumimoji="0" lang="ko-KR" altLang="en-US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perlogy 7 Bold" pitchFamily="2" charset="-127"/>
                        <a:ea typeface="Paperlogy 7 Bold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568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614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36">
            <a:extLst>
              <a:ext uri="{FF2B5EF4-FFF2-40B4-BE49-F238E27FC236}">
                <a16:creationId xmlns:a16="http://schemas.microsoft.com/office/drawing/2014/main" id="{0888F152-5A59-473D-A6BE-CB0FBAB6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7613"/>
            <a:ext cx="9144000" cy="2387600"/>
          </a:xfrm>
        </p:spPr>
        <p:txBody>
          <a:bodyPr/>
          <a:lstStyle/>
          <a:p>
            <a:r>
              <a:rPr lang="en-US" altLang="ko-KR" spc="300" dirty="0">
                <a:solidFill>
                  <a:srgbClr val="10253F"/>
                </a:solidFill>
              </a:rPr>
              <a:t>Appendix. SEO KPI</a:t>
            </a:r>
            <a:endParaRPr lang="ko-KR" altLang="en-US" spc="300" dirty="0">
              <a:solidFill>
                <a:srgbClr val="1025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89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Appendix. SEO KPI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D8150B19-4259-4E31-9178-D33A6D094A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815088"/>
              </p:ext>
            </p:extLst>
          </p:nvPr>
        </p:nvGraphicFramePr>
        <p:xfrm>
          <a:off x="479424" y="795540"/>
          <a:ext cx="11377614" cy="5723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1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5120">
                  <a:extLst>
                    <a:ext uri="{9D8B030D-6E8A-4147-A177-3AD203B41FA5}">
                      <a16:colId xmlns:a16="http://schemas.microsoft.com/office/drawing/2014/main" val="323594610"/>
                    </a:ext>
                  </a:extLst>
                </a:gridCol>
                <a:gridCol w="185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2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b="1" i="0" dirty="0">
                          <a:solidFill>
                            <a:schemeClr val="bg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Area</a:t>
                      </a:r>
                      <a:endParaRPr lang="en-GB" sz="1100" b="1" i="0" dirty="0">
                        <a:solidFill>
                          <a:schemeClr val="bg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1100" b="1" i="0" kern="1200" dirty="0">
                          <a:solidFill>
                            <a:schemeClr val="bg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100" b="1" i="0" dirty="0">
                          <a:solidFill>
                            <a:schemeClr val="bg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100" b="1" i="0" dirty="0">
                          <a:solidFill>
                            <a:schemeClr val="bg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100" b="1" i="0" baseline="0" dirty="0">
                          <a:solidFill>
                            <a:schemeClr val="bg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Source/Tools</a:t>
                      </a:r>
                      <a:endParaRPr lang="en-GB" sz="1100" b="1" i="0" dirty="0">
                        <a:solidFill>
                          <a:schemeClr val="bg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44">
                <a:tc rowSpan="7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0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SEO</a:t>
                      </a:r>
                      <a:r>
                        <a:rPr lang="en-GB" sz="1000" b="1" i="0" kern="1200" baseline="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GB" sz="10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Healthiness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Meta compliance </a:t>
                      </a:r>
                      <a:b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</a:b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(Title,</a:t>
                      </a:r>
                      <a:r>
                        <a:rPr lang="en-GB" altLang="ko-KR" sz="1000" b="1" i="0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Description, H1, Alt text)</a:t>
                      </a:r>
                      <a:endParaRPr lang="en-GB" altLang="ko-KR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작성 내용이 중복인 경우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없는 경우 또는 전락적 키워드나 가치가 떨어지는 키워드로 작성한 사항에 대해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Screaming Frog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29239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Broken link (Internal / External)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내부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외부 링크들의 링크에 오류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(301,404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...)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가 없는지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Screaming Frog, </a:t>
                      </a: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SEMRush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419513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Page Speed Performance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데스크탑과 모바일 페이지에 대해 로딩 속도 문제가 없는지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Insight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229782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Mobile Friendly </a:t>
                      </a:r>
                      <a:endParaRPr lang="en-GB" sz="1000" b="1" i="0" strike="noStrike" kern="1200" baseline="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모바일 환경에서 사용성 문제가 없는지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GSC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396349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Contents (Low word count) </a:t>
                      </a:r>
                      <a:endParaRPr lang="en-GB" sz="1000" b="1" i="0" strike="noStrike" kern="1200" baseline="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URL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별로 텍스트가 부족하여 검색엔진이 이해하기 어려운 경우가 없는지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Screaming Frog, </a:t>
                      </a: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SEMRush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613718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Page authority score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지속적이고 주기적으로 중요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와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를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Moz</a:t>
                      </a: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SEMRush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688992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 of backlink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매일 백링크의 양과 링크 텍스트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Moz</a:t>
                      </a:r>
                      <a:r>
                        <a:rPr lang="en-GB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GB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SEMRush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021221"/>
                  </a:ext>
                </a:extLst>
              </a:tr>
              <a:tr h="382044">
                <a:tc rowSpan="3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altLang="ko-KR" sz="10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Keyword Visibility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Page Ranking by Keyword 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콘텐츠의 변경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Meta Tag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의 변경이 있을 경우 일정기간 동안 검색 노출 순위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Google, </a:t>
                      </a:r>
                      <a:r>
                        <a:rPr lang="en-US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Daum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82815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Top 3 Visibility in SERP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전략 키워드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개에 대한 지속적인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SERP 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Naver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Google, </a:t>
                      </a:r>
                      <a:r>
                        <a:rPr lang="en-US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Daum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58883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Click through rate (CTR)</a:t>
                      </a:r>
                      <a:endParaRPr lang="en-GB" sz="10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검색엔진별 일별 </a:t>
                      </a:r>
                      <a:r>
                        <a:rPr lang="ko-KR" altLang="en-US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클릭율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클릭수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노출수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비교 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NSA, GSC, </a:t>
                      </a:r>
                      <a:r>
                        <a:rPr lang="en-US" altLang="ko-KR" sz="900" b="1" i="0" kern="1200" dirty="0" err="1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Daum</a:t>
                      </a: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웹마스터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02214"/>
                  </a:ext>
                </a:extLst>
              </a:tr>
              <a:tr h="382044">
                <a:tc rowSpan="4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altLang="ko-KR" sz="10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SEO Performance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Organic search traffic</a:t>
                      </a: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검색을 통해 유입되는 일별 트래픽 확인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Analytics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76874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Bounce Rate</a:t>
                      </a:r>
                      <a:endParaRPr lang="en-GB" sz="1000" b="1" i="0" strike="noStrike" kern="1200" baseline="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 진입 후 바로 나가버린 비율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Analytics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714753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Average Time Spent</a:t>
                      </a:r>
                      <a:endParaRPr lang="en-GB" sz="1000" b="1" i="0" strike="noStrike" kern="1200" baseline="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사이트에 평균 체류하는 시간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Analytics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414930"/>
                  </a:ext>
                </a:extLst>
              </a:tr>
              <a:tr h="382044">
                <a:tc vMerge="1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GB" sz="1400" b="1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altLang="ko-KR" sz="1000" b="1" i="0" strike="noStrike" kern="1200" baseline="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Conversion</a:t>
                      </a:r>
                      <a:endParaRPr lang="en-GB" sz="1000" b="1" i="0" strike="noStrike" kern="1200" baseline="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72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목표 설정 시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특정 페이지 방문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1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분 이상 체류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구매하기 시도 등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달성 비율</a:t>
                      </a:r>
                      <a:r>
                        <a:rPr lang="en-US" altLang="ko-KR" sz="900" b="1" i="0" kern="1200" dirty="0">
                          <a:solidFill>
                            <a:schemeClr val="tx1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endParaRPr lang="en-GB" altLang="ko-KR" sz="900" b="1" i="0" kern="1200" dirty="0">
                        <a:solidFill>
                          <a:schemeClr val="tx1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kern="1200" dirty="0">
                          <a:solidFill>
                            <a:srgbClr val="000000"/>
                          </a:solidFill>
                          <a:effectLst/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Google Analytics</a:t>
                      </a:r>
                      <a:endParaRPr lang="en-GB" altLang="ko-KR" sz="900" b="1" i="0" kern="1200" dirty="0">
                        <a:solidFill>
                          <a:srgbClr val="000000"/>
                        </a:solidFill>
                        <a:effectLst/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072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403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E33F8-EBB7-4BAD-9A66-688F1C3BCE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pc="600" dirty="0">
                <a:solidFill>
                  <a:srgbClr val="10253F"/>
                </a:solidFill>
              </a:rPr>
              <a:t>THANKS</a:t>
            </a:r>
            <a:endParaRPr lang="ko-KR" altLang="en-US" spc="600" dirty="0">
              <a:solidFill>
                <a:srgbClr val="10253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4CAA69-8C70-4D64-914C-16C78A6DD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chemeClr val="bg1">
                    <a:lumMod val="75000"/>
                  </a:schemeClr>
                </a:solidFill>
              </a:rPr>
              <a:t>WE ARE SPRING!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98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robots.txt</a:t>
            </a:r>
            <a:r>
              <a:rPr lang="en-US" altLang="ko-KR" sz="1200" dirty="0"/>
              <a:t> | Guide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검색엔진에게 노출할 페이지와 노출하지 않을 페이지를 지정하는 파일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주</a:t>
            </a:r>
            <a:r>
              <a:rPr lang="en-US" altLang="ko-KR" dirty="0"/>
              <a:t> </a:t>
            </a:r>
            <a:r>
              <a:rPr lang="ko-KR" altLang="en-US" dirty="0"/>
              <a:t>목적은 크롤러</a:t>
            </a:r>
            <a:r>
              <a:rPr lang="en-US" altLang="ko-KR" dirty="0"/>
              <a:t>(</a:t>
            </a:r>
            <a:r>
              <a:rPr lang="ko-KR" altLang="en-US" dirty="0"/>
              <a:t>검색엔진의 수집 로봇</a:t>
            </a:r>
            <a:r>
              <a:rPr lang="en-US" altLang="ko-KR" dirty="0"/>
              <a:t>)</a:t>
            </a:r>
            <a:r>
              <a:rPr lang="ko-KR" altLang="en-US" dirty="0"/>
              <a:t>로 부터 사이트가 불필요하게 오버로드되는 것의 방지</a:t>
            </a:r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77326A-FE92-461A-8891-B4E12822E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157188"/>
              </p:ext>
            </p:extLst>
          </p:nvPr>
        </p:nvGraphicFramePr>
        <p:xfrm>
          <a:off x="478083" y="1736724"/>
          <a:ext cx="11377613" cy="4782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092">
                  <a:extLst>
                    <a:ext uri="{9D8B030D-6E8A-4147-A177-3AD203B41FA5}">
                      <a16:colId xmlns:a16="http://schemas.microsoft.com/office/drawing/2014/main" val="2423655476"/>
                    </a:ext>
                  </a:extLst>
                </a:gridCol>
                <a:gridCol w="10815521">
                  <a:extLst>
                    <a:ext uri="{9D8B030D-6E8A-4147-A177-3AD203B41FA5}">
                      <a16:colId xmlns:a16="http://schemas.microsoft.com/office/drawing/2014/main" val="4038866563"/>
                    </a:ext>
                  </a:extLst>
                </a:gridCol>
              </a:tblGrid>
              <a:tr h="470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#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Guide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61936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파일명은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robots.txt,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위치는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root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폴더에 위치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도메인별로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개의 파일만 사용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61665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robots.txt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UTF-8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로 인코딩된 텍스트 파일 이어야 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(ASCII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포함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208096"/>
                  </a:ext>
                </a:extLst>
              </a:tr>
              <a:tr h="21814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구성항목 안내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608529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4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검색엔진으로 부터 수집을 막기 위한 페이지는 비밀번호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예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.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아이디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비밀번호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)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또는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noindex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처리  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945215"/>
                  </a:ext>
                </a:extLst>
              </a:tr>
              <a:tr h="532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1" i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100" b="1" i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네이버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구글 등 주요 검색엔진의 웹마스터툴을 통해 </a:t>
                      </a:r>
                      <a:r>
                        <a:rPr lang="en-US" altLang="ko-KR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robots.txt </a:t>
                      </a:r>
                      <a:r>
                        <a:rPr lang="ko-KR" altLang="en-US" sz="1100" b="1" i="0" baseline="0" dirty="0">
                          <a:latin typeface="Paperlogy 7 Bold" pitchFamily="2" charset="-127"/>
                          <a:ea typeface="Paperlogy 7 Bold" pitchFamily="2" charset="-127"/>
                          <a:cs typeface="Arial" panose="020B0604020202020204" pitchFamily="34" charset="0"/>
                        </a:rPr>
                        <a:t>파일의 오류 확인 및 제출</a:t>
                      </a:r>
                      <a:endParaRPr lang="en-US" altLang="ko-KR" sz="1100" b="1" i="0" baseline="0" dirty="0">
                        <a:latin typeface="Paperlogy 7 Bold" pitchFamily="2" charset="-127"/>
                        <a:ea typeface="Paperlogy 7 Bold" pitchFamily="2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370587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080A887-4C4B-4518-AC79-9722FF915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28697"/>
              </p:ext>
            </p:extLst>
          </p:nvPr>
        </p:nvGraphicFramePr>
        <p:xfrm>
          <a:off x="2144141" y="3486733"/>
          <a:ext cx="6414417" cy="1798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710">
                  <a:extLst>
                    <a:ext uri="{9D8B030D-6E8A-4147-A177-3AD203B41FA5}">
                      <a16:colId xmlns:a16="http://schemas.microsoft.com/office/drawing/2014/main" val="1166943234"/>
                    </a:ext>
                  </a:extLst>
                </a:gridCol>
                <a:gridCol w="4708707">
                  <a:extLst>
                    <a:ext uri="{9D8B030D-6E8A-4147-A177-3AD203B41FA5}">
                      <a16:colId xmlns:a16="http://schemas.microsoft.com/office/drawing/2014/main" val="1800167956"/>
                    </a:ext>
                  </a:extLst>
                </a:gridCol>
              </a:tblGrid>
              <a:tr h="599473">
                <a:tc>
                  <a:txBody>
                    <a:bodyPr/>
                    <a:lstStyle/>
                    <a:p>
                      <a:pPr marL="84138" indent="0"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latin typeface="Paperlogy 7 Bold" pitchFamily="2" charset="-127"/>
                          <a:ea typeface="Paperlogy 7 Bold" pitchFamily="2" charset="-127"/>
                        </a:rPr>
                        <a:t>User-agent</a:t>
                      </a:r>
                      <a:endParaRPr lang="ko-KR" altLang="en-US" sz="1000" b="1" i="0" dirty="0"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검색엔진 크롤러의 이름 기재하는 영역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. 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모든 검색엔진을 허용하기 위해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‘/*’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사용 추천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774633"/>
                  </a:ext>
                </a:extLst>
              </a:tr>
              <a:tr h="347370">
                <a:tc>
                  <a:txBody>
                    <a:bodyPr/>
                    <a:lstStyle/>
                    <a:p>
                      <a:pPr marL="84138" indent="0"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Disallow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 err="1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robots.txt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별로 하나 이상의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Disallow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또는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Allow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항목 필요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. 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Disallow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처리할 어드민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,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회원전용 폴더 지정       예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Disallow: /admin/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 *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폴더명의 경우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Capital Sensitive</a:t>
                      </a:r>
                      <a:endParaRPr lang="ko-KR" altLang="en-US" sz="10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575884"/>
                  </a:ext>
                </a:extLst>
              </a:tr>
              <a:tr h="504206">
                <a:tc>
                  <a:txBody>
                    <a:bodyPr/>
                    <a:lstStyle/>
                    <a:p>
                      <a:pPr marL="84138" indent="0"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Allow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Noto Sans CJK KR Bold" panose="020B0800000000000000" pitchFamily="34" charset="-127"/>
                        <a:ea typeface="Noto Sans CJK KR Bold" panose="020B0800000000000000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887222"/>
                  </a:ext>
                </a:extLst>
              </a:tr>
              <a:tr h="347370">
                <a:tc>
                  <a:txBody>
                    <a:bodyPr/>
                    <a:lstStyle/>
                    <a:p>
                      <a:pPr marL="84138" indent="0" latinLnBrk="1">
                        <a:lnSpc>
                          <a:spcPct val="130000"/>
                        </a:lnSpc>
                      </a:pPr>
                      <a:r>
                        <a:rPr lang="en-US" altLang="ko-KR" sz="1000" b="1" i="0" dirty="0">
                          <a:solidFill>
                            <a:schemeClr val="bg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Sitemap</a:t>
                      </a:r>
                      <a:endParaRPr lang="ko-KR" altLang="en-US" sz="1000" b="1" i="0" dirty="0">
                        <a:solidFill>
                          <a:schemeClr val="bg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253F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각 사이트의 </a:t>
                      </a:r>
                      <a:r>
                        <a:rPr lang="en-US" altLang="ko-KR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sitemap.xml </a:t>
                      </a:r>
                      <a:r>
                        <a:rPr lang="ko-KR" altLang="en-US" sz="10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주소 표기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3906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946438D-3E96-EE24-780B-612236B2699D}"/>
              </a:ext>
            </a:extLst>
          </p:cNvPr>
          <p:cNvSpPr/>
          <p:nvPr/>
        </p:nvSpPr>
        <p:spPr>
          <a:xfrm>
            <a:off x="8963247" y="390284"/>
            <a:ext cx="2062716" cy="80275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Paperlogy 4 Regular" pitchFamily="2" charset="-127"/>
                <a:ea typeface="Paperlogy 4 Regular" pitchFamily="2" charset="-127"/>
              </a:rPr>
              <a:t>어떤 방식으로 할지 미정</a:t>
            </a:r>
            <a:endParaRPr lang="en-KR" b="1" dirty="0">
              <a:solidFill>
                <a:schemeClr val="tx1"/>
              </a:solidFill>
              <a:latin typeface="Paperlogy 4 Regular" pitchFamily="2" charset="-127"/>
              <a:ea typeface="Paperlogy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96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046C0-1397-43CB-B074-2897DC0D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robots.txt</a:t>
            </a:r>
            <a:r>
              <a:rPr lang="en-US" altLang="ko-KR" sz="1200" dirty="0"/>
              <a:t> | Example</a:t>
            </a:r>
            <a:endParaRPr lang="ko-KR" altLang="en-US" sz="1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D1199-5622-486F-A580-79186A28A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791663"/>
            <a:ext cx="11377613" cy="572712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특정 검색 엔진</a:t>
            </a:r>
            <a:r>
              <a:rPr lang="en-US" altLang="ko-KR" dirty="0"/>
              <a:t>, </a:t>
            </a:r>
            <a:r>
              <a:rPr lang="ko-KR" altLang="en-US" dirty="0"/>
              <a:t>특정 파일을 제한하는 방법</a:t>
            </a: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BCE4839-BBBD-4DAD-8937-6FC21DD8E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807935"/>
              </p:ext>
            </p:extLst>
          </p:nvPr>
        </p:nvGraphicFramePr>
        <p:xfrm>
          <a:off x="1885361" y="1520945"/>
          <a:ext cx="8421278" cy="4997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639">
                  <a:extLst>
                    <a:ext uri="{9D8B030D-6E8A-4147-A177-3AD203B41FA5}">
                      <a16:colId xmlns:a16="http://schemas.microsoft.com/office/drawing/2014/main" val="3008119508"/>
                    </a:ext>
                  </a:extLst>
                </a:gridCol>
                <a:gridCol w="4210639">
                  <a:extLst>
                    <a:ext uri="{9D8B030D-6E8A-4147-A177-3AD203B41FA5}">
                      <a16:colId xmlns:a16="http://schemas.microsoft.com/office/drawing/2014/main" val="3145859317"/>
                    </a:ext>
                  </a:extLst>
                </a:gridCol>
              </a:tblGrid>
              <a:tr h="747937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전체 웹사이트 크롤링 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*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91777"/>
                  </a:ext>
                </a:extLst>
              </a:tr>
              <a:tr h="1062476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디렉터리 및 디렉터리에 포함된 콘텐츠 크롤링 금지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*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/calendar/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/junk/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75383"/>
                  </a:ext>
                </a:extLst>
              </a:tr>
              <a:tr h="1691554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크롤러 하나에만 액세스 허용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Googlebot-news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Allow: /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*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649746"/>
                  </a:ext>
                </a:extLst>
              </a:tr>
              <a:tr h="747937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웹페이지 하나의 크롤링 금지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슬래시 뒤에 페이지 입력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*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/private_file.html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16713"/>
                  </a:ext>
                </a:extLst>
              </a:tr>
              <a:tr h="747937"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) 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특정 형식의 파일 크롤링 금지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(</a:t>
                      </a:r>
                      <a:r>
                        <a:rPr lang="ko-KR" altLang="en-US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예</a:t>
                      </a:r>
                      <a:r>
                        <a:rPr lang="en-US" altLang="ko-KR" sz="1200" b="1" i="0" dirty="0">
                          <a:solidFill>
                            <a:schemeClr val="tx1"/>
                          </a:solidFill>
                          <a:latin typeface="Paperlogy 7 Bold" pitchFamily="2" charset="-127"/>
                          <a:ea typeface="Paperlogy 7 Bold" pitchFamily="2" charset="-127"/>
                        </a:rPr>
                        <a:t>: .gif)</a:t>
                      </a:r>
                      <a:endParaRPr lang="ko-KR" altLang="en-US" sz="1200" b="1" i="0" dirty="0">
                        <a:solidFill>
                          <a:schemeClr val="tx1"/>
                        </a:solidFill>
                        <a:latin typeface="Paperlogy 7 Bold" pitchFamily="2" charset="-127"/>
                        <a:ea typeface="Paperlogy 7 Bold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User-agent: Googlebot</a:t>
                      </a:r>
                    </a:p>
                    <a:p>
                      <a:pPr latinLnBrk="1">
                        <a:lnSpc>
                          <a:spcPct val="13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Noto Sans CJK KR Regular" panose="020B0500000000000000" pitchFamily="34" charset="-127"/>
                          <a:ea typeface="Noto Sans CJK KR Regular" panose="020B0500000000000000" pitchFamily="34" charset="-127"/>
                        </a:rPr>
                        <a:t>Disallow: /*.gif$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Noto Sans CJK KR Regular" panose="020B0500000000000000" pitchFamily="34" charset="-127"/>
                        <a:ea typeface="Noto Sans CJK KR Regular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00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886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59177</TotalTime>
  <Words>6805</Words>
  <Application>Microsoft Macintosh PowerPoint</Application>
  <PresentationFormat>Widescreen</PresentationFormat>
  <Paragraphs>980</Paragraphs>
  <Slides>79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Noto Sans CJK KR Regular</vt:lpstr>
      <vt:lpstr>Paperlogy 4 Regular</vt:lpstr>
      <vt:lpstr>Paperlogy 5 Medium</vt:lpstr>
      <vt:lpstr>Paperlogy 7 Bold</vt:lpstr>
      <vt:lpstr>Arial</vt:lpstr>
      <vt:lpstr>Courier New</vt:lpstr>
      <vt:lpstr>Wingdings</vt:lpstr>
      <vt:lpstr>Office 테마</vt:lpstr>
      <vt:lpstr>SEO Guide</vt:lpstr>
      <vt:lpstr>1. URL Structure</vt:lpstr>
      <vt:lpstr>1. URL Structure | Guide</vt:lpstr>
      <vt:lpstr>1. URL Structure | Summary</vt:lpstr>
      <vt:lpstr>1. URL Structure | Structure</vt:lpstr>
      <vt:lpstr>1. URL Structure | Best Reference</vt:lpstr>
      <vt:lpstr>2. robots.txt</vt:lpstr>
      <vt:lpstr>2. robots.txt | Guide</vt:lpstr>
      <vt:lpstr>2. robots.txt | Example</vt:lpstr>
      <vt:lpstr>2. robots.txt | Tips - 인덱싱 제외를 위한 페이지별 noindex 처리</vt:lpstr>
      <vt:lpstr>3. sitemap.xml</vt:lpstr>
      <vt:lpstr>3. sitemap.xml | Guide</vt:lpstr>
      <vt:lpstr>3. sitemap.xml | 구성요소 안내</vt:lpstr>
      <vt:lpstr>3. sitemap.xml | Example - wownet/wowfa 공통</vt:lpstr>
      <vt:lpstr>4. Meta Title &amp; Description</vt:lpstr>
      <vt:lpstr>4. Meta Title &amp; Description | Guide</vt:lpstr>
      <vt:lpstr>5. Open Graph</vt:lpstr>
      <vt:lpstr>5. Open Graph | Guide</vt:lpstr>
      <vt:lpstr>6. Header Tag</vt:lpstr>
      <vt:lpstr>6. Header Tag | Guide</vt:lpstr>
      <vt:lpstr>7. Canonical Tag</vt:lpstr>
      <vt:lpstr>7. Canonical Tag | Guide</vt:lpstr>
      <vt:lpstr>7. Canonical Tag | Example –wownet/wowfa 공통</vt:lpstr>
      <vt:lpstr>8. Multimedia Optimization</vt:lpstr>
      <vt:lpstr>8. Multimedia Optimization | Guide</vt:lpstr>
      <vt:lpstr>9. Keyword Strategy</vt:lpstr>
      <vt:lpstr>9. Keyword Strategy | Guide</vt:lpstr>
      <vt:lpstr>9. Keyword Strategy | Summary</vt:lpstr>
      <vt:lpstr>9. Keyword Strategy | How to</vt:lpstr>
      <vt:lpstr>10. Page Authority</vt:lpstr>
      <vt:lpstr>10. Page Authority | Guide</vt:lpstr>
      <vt:lpstr>10. Page Authority | Backup – Page Authority</vt:lpstr>
      <vt:lpstr>10. Page Authority | Example - SEMRush</vt:lpstr>
      <vt:lpstr>11. Mobile Friendly</vt:lpstr>
      <vt:lpstr>11. Mobile Friendly | Guide</vt:lpstr>
      <vt:lpstr>11. Mobile Friendly | How to</vt:lpstr>
      <vt:lpstr>12. PageSpeed</vt:lpstr>
      <vt:lpstr>12. PageSpeed | Guide</vt:lpstr>
      <vt:lpstr>12. PageSpeed | Guide</vt:lpstr>
      <vt:lpstr>12. PageSpeed | Guide</vt:lpstr>
      <vt:lpstr>12. PageSpeed | Status – PAGESPEED Status</vt:lpstr>
      <vt:lpstr>12. PageSpeed | How to</vt:lpstr>
      <vt:lpstr>13. Structured Data</vt:lpstr>
      <vt:lpstr>13. Structured Data | Guide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13. Structured Data | Example</vt:lpstr>
      <vt:lpstr>14. hreflang</vt:lpstr>
      <vt:lpstr>14. hreflang | Guide</vt:lpstr>
      <vt:lpstr>14. hreflang | Guide</vt:lpstr>
      <vt:lpstr>14. hreflang | Example</vt:lpstr>
      <vt:lpstr>14. hreflang | Example</vt:lpstr>
      <vt:lpstr>15. Naver SEO</vt:lpstr>
      <vt:lpstr>14. Naver SEO | Guide</vt:lpstr>
      <vt:lpstr>16. Youtube SEO</vt:lpstr>
      <vt:lpstr>15. Youtube SEO | Guide</vt:lpstr>
      <vt:lpstr>15. Youtube SEO | Example</vt:lpstr>
      <vt:lpstr>17. 웹마스터 툴</vt:lpstr>
      <vt:lpstr>17. 웹마스터 툴 | Guide</vt:lpstr>
      <vt:lpstr>18. 콘텐츠 신규, 수정(삭제)</vt:lpstr>
      <vt:lpstr>18. 신규, 수정(삭제) | Checklist - ① 신규</vt:lpstr>
      <vt:lpstr>18. 신규, 수정(삭제) | Checklist - ② 수정(삭제)</vt:lpstr>
      <vt:lpstr>Appendix. SEO KPI</vt:lpstr>
      <vt:lpstr>Appendix. SEO KPI</vt:lpstr>
      <vt:lpstr>THANKS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Hyejin Kim</dc:creator>
  <cp:keywords/>
  <dc:description/>
  <cp:lastModifiedBy>Youngsuk Shim</cp:lastModifiedBy>
  <cp:revision>1601</cp:revision>
  <dcterms:created xsi:type="dcterms:W3CDTF">2019-07-10T07:13:59Z</dcterms:created>
  <dcterms:modified xsi:type="dcterms:W3CDTF">2025-12-11T05:04:25Z</dcterms:modified>
  <cp:category/>
</cp:coreProperties>
</file>